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 id="259" r:id="rId10"/>
    <p:sldId id="260" r:id="rId11"/>
    <p:sldId id="261" r:id="rId12"/>
  </p:sldIdLst>
  <p:sldSz cy="10058400" cx="7772400"/>
  <p:notesSz cx="6858000" cy="9144000"/>
  <p:embeddedFontLst>
    <p:embeddedFont>
      <p:font typeface="Halant"/>
      <p:regular r:id="rId13"/>
      <p:bold r:id="rId14"/>
    </p:embeddedFont>
    <p:embeddedFont>
      <p:font typeface="Inter"/>
      <p:regular r:id="rId15"/>
      <p:bold r:id="rId16"/>
      <p:italic r:id="rId17"/>
      <p:boldItalic r:id="rId18"/>
    </p:embeddedFont>
    <p:embeddedFont>
      <p:font typeface="Plus Jakarta Sans"/>
      <p:regular r:id="rId19"/>
      <p:bold r:id="rId20"/>
      <p:italic r:id="rId21"/>
      <p:boldItalic r:id="rId22"/>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747775"/>
          </p15:clr>
        </p15:guide>
        <p15:guide id="2" pos="244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C61178E9-D50A-4BC0-9C76-412F19AD2BEA}">
  <a:tblStyle styleId="{C61178E9-D50A-4BC0-9C76-412F19AD2BEA}"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font" Target="fonts/PlusJakartaSans-bold.fntdata"/><Relationship Id="rId11" Type="http://schemas.openxmlformats.org/officeDocument/2006/relationships/slide" Target="slides/slide5.xml"/><Relationship Id="rId22" Type="http://schemas.openxmlformats.org/officeDocument/2006/relationships/font" Target="fonts/PlusJakartaSans-boldItalic.fntdata"/><Relationship Id="rId10" Type="http://schemas.openxmlformats.org/officeDocument/2006/relationships/slide" Target="slides/slide4.xml"/><Relationship Id="rId21" Type="http://schemas.openxmlformats.org/officeDocument/2006/relationships/font" Target="fonts/PlusJakartaSans-italic.fntdata"/><Relationship Id="rId13" Type="http://schemas.openxmlformats.org/officeDocument/2006/relationships/font" Target="fonts/Halant-regular.fntdata"/><Relationship Id="rId12" Type="http://schemas.openxmlformats.org/officeDocument/2006/relationships/slide" Target="slides/slide6.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Inter-regular.fntdata"/><Relationship Id="rId14" Type="http://schemas.openxmlformats.org/officeDocument/2006/relationships/font" Target="fonts/Halant-bold.fntdata"/><Relationship Id="rId17" Type="http://schemas.openxmlformats.org/officeDocument/2006/relationships/font" Target="fonts/Inter-italic.fntdata"/><Relationship Id="rId16" Type="http://schemas.openxmlformats.org/officeDocument/2006/relationships/font" Target="fonts/Inter-bold.fntdata"/><Relationship Id="rId5" Type="http://schemas.openxmlformats.org/officeDocument/2006/relationships/slideMaster" Target="slideMasters/slideMaster1.xml"/><Relationship Id="rId19" Type="http://schemas.openxmlformats.org/officeDocument/2006/relationships/font" Target="fonts/PlusJakartaSans-regular.fntdata"/><Relationship Id="rId6" Type="http://schemas.openxmlformats.org/officeDocument/2006/relationships/notesMaster" Target="notesMasters/notesMaster1.xml"/><Relationship Id="rId18" Type="http://schemas.openxmlformats.org/officeDocument/2006/relationships/font" Target="fonts/Inter-boldItalic.fntdata"/><Relationship Id="rId7" Type="http://schemas.openxmlformats.org/officeDocument/2006/relationships/slide" Target="slides/slide1.xml"/><Relationship Id="rId8" Type="http://schemas.openxmlformats.org/officeDocument/2006/relationships/slide" Target="slides/slide2.xml"/></Relationships>
</file>

<file path=ppt/media/image3.pn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62" y="685800"/>
            <a:ext cx="2649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3d19863454_0_56: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3d19863454_0_5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2" name="Shape 62"/>
        <p:cNvGrpSpPr/>
        <p:nvPr/>
      </p:nvGrpSpPr>
      <p:grpSpPr>
        <a:xfrm>
          <a:off x="0" y="0"/>
          <a:ext cx="0" cy="0"/>
          <a:chOff x="0" y="0"/>
          <a:chExt cx="0" cy="0"/>
        </a:xfrm>
      </p:grpSpPr>
      <p:sp>
        <p:nvSpPr>
          <p:cNvPr id="63" name="Google Shape;63;g33d19863454_0_112: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64" name="Google Shape;64;g33d19863454_0_1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 name="Shape 72"/>
        <p:cNvGrpSpPr/>
        <p:nvPr/>
      </p:nvGrpSpPr>
      <p:grpSpPr>
        <a:xfrm>
          <a:off x="0" y="0"/>
          <a:ext cx="0" cy="0"/>
          <a:chOff x="0" y="0"/>
          <a:chExt cx="0" cy="0"/>
        </a:xfrm>
      </p:grpSpPr>
      <p:sp>
        <p:nvSpPr>
          <p:cNvPr id="73" name="Google Shape;73;g33d19863454_0_220:notes"/>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74" name="Google Shape;74;g33d19863454_0_2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3" name="Shape 83"/>
        <p:cNvGrpSpPr/>
        <p:nvPr/>
      </p:nvGrpSpPr>
      <p:grpSpPr>
        <a:xfrm>
          <a:off x="0" y="0"/>
          <a:ext cx="0" cy="0"/>
          <a:chOff x="0" y="0"/>
          <a:chExt cx="0" cy="0"/>
        </a:xfrm>
      </p:grpSpPr>
      <p:sp>
        <p:nvSpPr>
          <p:cNvPr id="84" name="Google Shape;84;g33d19863454_0_0: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85" name="Google Shape;85;g33d19863454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5" name="Shape 95"/>
        <p:cNvGrpSpPr/>
        <p:nvPr/>
      </p:nvGrpSpPr>
      <p:grpSpPr>
        <a:xfrm>
          <a:off x="0" y="0"/>
          <a:ext cx="0" cy="0"/>
          <a:chOff x="0" y="0"/>
          <a:chExt cx="0" cy="0"/>
        </a:xfrm>
      </p:grpSpPr>
      <p:sp>
        <p:nvSpPr>
          <p:cNvPr id="96" name="Google Shape;96;g33d19863454_0_166: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97" name="Google Shape;97;g33d19863454_0_16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5" name="Shape 105"/>
        <p:cNvGrpSpPr/>
        <p:nvPr/>
      </p:nvGrpSpPr>
      <p:grpSpPr>
        <a:xfrm>
          <a:off x="0" y="0"/>
          <a:ext cx="0" cy="0"/>
          <a:chOff x="0" y="0"/>
          <a:chExt cx="0" cy="0"/>
        </a:xfrm>
      </p:grpSpPr>
      <p:sp>
        <p:nvSpPr>
          <p:cNvPr id="106" name="Google Shape;106;g340574fe0b0_0_56:notes"/>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07" name="Google Shape;107;g340574fe0b0_0_5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5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80001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202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7201589" y="9119180"/>
            <a:ext cx="466500" cy="7698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5.png"/><Relationship Id="rId4" Type="http://schemas.openxmlformats.org/officeDocument/2006/relationships/hyperlink" Target="https://www.youtube.com/watch?v=RQ7VUZHwbEk"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5.png"/><Relationship Id="rId4" Type="http://schemas.openxmlformats.org/officeDocument/2006/relationships/hyperlink" Target="https://www.youtube.com/watch?v=RQ7VUZHwbEk"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5.png"/><Relationship Id="rId4" Type="http://schemas.openxmlformats.org/officeDocument/2006/relationships/image" Target="../media/image3.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5.png"/><Relationship Id="rId4" Type="http://schemas.openxmlformats.org/officeDocument/2006/relationships/hyperlink" Target="https://www.youtube.com/watch?v=RQ7VUZHwbEk"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image" Target="../media/image5.png"/><Relationship Id="rId4" Type="http://schemas.openxmlformats.org/officeDocument/2006/relationships/hyperlink" Target="https://www.youtube.com/watch?v=RQ7VUZHwbEk"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 Id="rId3" Type="http://schemas.openxmlformats.org/officeDocument/2006/relationships/image" Target="../media/image5.png"/><Relationship Id="rId4" Type="http://schemas.openxmlformats.org/officeDocument/2006/relationships/image" Target="../media/image3.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55" name="Google Shape;55;p13"/>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6" name="Google Shape;56;p13"/>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7" name="Google Shape;57;p13"/>
          <p:cNvGraphicFramePr/>
          <p:nvPr/>
        </p:nvGraphicFramePr>
        <p:xfrm>
          <a:off x="377841" y="1958942"/>
          <a:ext cx="3000000" cy="3000000"/>
        </p:xfrm>
        <a:graphic>
          <a:graphicData uri="http://schemas.openxmlformats.org/drawingml/2006/table">
            <a:tbl>
              <a:tblPr>
                <a:noFill/>
                <a:tableStyleId>{C61178E9-D50A-4BC0-9C76-412F19AD2BEA}</a:tableStyleId>
              </a:tblPr>
              <a:tblGrid>
                <a:gridCol w="7073075"/>
              </a:tblGrid>
              <a:tr h="431125">
                <a:tc>
                  <a:txBody>
                    <a:bodyPr/>
                    <a:lstStyle/>
                    <a:p>
                      <a:pPr indent="0" lvl="0" marL="0" rtl="0" algn="l">
                        <a:spcBef>
                          <a:spcPts val="0"/>
                        </a:spcBef>
                        <a:spcAft>
                          <a:spcPts val="0"/>
                        </a:spcAft>
                        <a:buNone/>
                      </a:pPr>
                      <a:r>
                        <a:rPr b="1" lang="en" sz="1200" u="sng">
                          <a:solidFill>
                            <a:schemeClr val="hlink"/>
                          </a:solidFill>
                          <a:latin typeface="Halant"/>
                          <a:ea typeface="Halant"/>
                          <a:cs typeface="Halant"/>
                          <a:sym typeface="Halant"/>
                          <a:hlinkClick r:id="rId4"/>
                        </a:rPr>
                        <a:t>Video Transcript: </a:t>
                      </a:r>
                      <a:r>
                        <a:rPr lang="en" sz="1200">
                          <a:latin typeface="Halant"/>
                          <a:ea typeface="Halant"/>
                          <a:cs typeface="Halant"/>
                          <a:sym typeface="Halant"/>
                        </a:rPr>
                        <a:t>View until 1:58</a:t>
                      </a:r>
                      <a:endParaRPr sz="1200">
                        <a:latin typeface="Halant"/>
                        <a:ea typeface="Halant"/>
                        <a:cs typeface="Halant"/>
                        <a:sym typeface="Halant"/>
                      </a:endParaRPr>
                    </a:p>
                    <a:p>
                      <a:pPr indent="0" lvl="0" marL="0" marR="165100" rtl="0" algn="l">
                        <a:lnSpc>
                          <a:spcPct val="100000"/>
                        </a:lnSpc>
                        <a:spcBef>
                          <a:spcPts val="0"/>
                        </a:spcBef>
                        <a:spcAft>
                          <a:spcPts val="1900"/>
                        </a:spcAft>
                        <a:buClr>
                          <a:schemeClr val="dk1"/>
                        </a:buClr>
                        <a:buSzPts val="1200"/>
                        <a:buFont typeface="Arial"/>
                        <a:buNone/>
                      </a:pPr>
                      <a:r>
                        <a:rPr lang="en" sz="1200">
                          <a:solidFill>
                            <a:schemeClr val="dk1"/>
                          </a:solidFill>
                          <a:latin typeface="Inter"/>
                          <a:ea typeface="Inter"/>
                          <a:cs typeface="Inter"/>
                          <a:sym typeface="Inter"/>
                        </a:rPr>
                        <a:t>Evolution involves change over time. I have here five skulls of five different fossil individuals out of about 6,000 fossil individuals that are known that helped document the course of human evolution. Well, you can see from just these five, representing about two and a half million years ago, to about a million years ago, to near the present, that there were changes in the size of the brain case, and also in the size and shape of the face. You can see that the brain got larger over time, and that the face generally got smaller over time until you get to our species where we have the largest brain and the smallest face that's tucked in underneath the brain case. That's very different from what we have two and a half million years ago, with a small brain case and a large sloping face. What we see then is change over time in the physical form, in this case brain size and the size of the face, but human evolution evolved not only change in the physical form of early humans up to ourselves, but also change in behavior. I have some of the stone tools that help show us some of the changes that occurred in the behavior seen in the archeological remains. We have the earliest stone technologies known back to a little bit more than two and a half million years. The earliest technologies consisted of basically a rock, like a cobblestone like this, which was battered, and you also have the core. The hammer stone was brought back down on this cobble, and flake scars were made. What flew off from the cobble itself were the sharp stone flakes, which were really useful for cutting meat off of animal bones, and also maybe whittling a stick. That stick could be used to dig in the ground for roots and tubers, or maybe even deeper into the ground for water during times when things were dry.</a:t>
                      </a:r>
                      <a:endParaRPr sz="900">
                        <a:solidFill>
                          <a:schemeClr val="dk1"/>
                        </a:solidFill>
                        <a:latin typeface="Inter"/>
                        <a:ea typeface="Inter"/>
                        <a:cs typeface="Inter"/>
                        <a:sym typeface="Inter"/>
                      </a:endParaRPr>
                    </a:p>
                  </a:txBody>
                  <a:tcPr marT="91425" marB="91425" marR="91425" marL="121450"/>
                </a:tc>
              </a:tr>
            </a:tbl>
          </a:graphicData>
        </a:graphic>
      </p:graphicFrame>
      <p:sp>
        <p:nvSpPr>
          <p:cNvPr id="58" name="Google Shape;58;p13"/>
          <p:cNvSpPr txBox="1"/>
          <p:nvPr/>
        </p:nvSpPr>
        <p:spPr>
          <a:xfrm>
            <a:off x="455225" y="1037951"/>
            <a:ext cx="6918300" cy="855900"/>
          </a:xfrm>
          <a:prstGeom prst="rect">
            <a:avLst/>
          </a:prstGeom>
          <a:noFill/>
          <a:ln>
            <a:noFill/>
          </a:ln>
        </p:spPr>
        <p:txBody>
          <a:bodyPr anchorCtr="0" anchor="t" bIns="116075" lIns="116075" spcFirstLastPara="1" rIns="116075" wrap="square" tIns="116075">
            <a:noAutofit/>
          </a:bodyPr>
          <a:lstStyle/>
          <a:p>
            <a:pPr indent="0" lvl="0" marL="0" rtl="0" algn="l">
              <a:spcBef>
                <a:spcPts val="0"/>
              </a:spcBef>
              <a:spcAft>
                <a:spcPts val="0"/>
              </a:spcAft>
              <a:buNone/>
            </a:pPr>
            <a:r>
              <a:rPr b="1" lang="en" sz="1200">
                <a:solidFill>
                  <a:schemeClr val="dk1"/>
                </a:solidFill>
                <a:latin typeface="Halant"/>
                <a:ea typeface="Halant"/>
                <a:cs typeface="Halant"/>
                <a:sym typeface="Halant"/>
              </a:rPr>
              <a:t>Smithsonian’s National Museum of Natural History</a:t>
            </a:r>
            <a:endParaRPr b="1" sz="1200">
              <a:solidFill>
                <a:schemeClr val="dk1"/>
              </a:solidFill>
              <a:latin typeface="Halant"/>
              <a:ea typeface="Halant"/>
              <a:cs typeface="Halant"/>
              <a:sym typeface="Halant"/>
            </a:endParaRPr>
          </a:p>
          <a:p>
            <a:pPr indent="0" lvl="0" marL="0" rtl="0" algn="l">
              <a:spcBef>
                <a:spcPts val="0"/>
              </a:spcBef>
              <a:spcAft>
                <a:spcPts val="0"/>
              </a:spcAft>
              <a:buNone/>
            </a:pPr>
            <a:r>
              <a:t/>
            </a:r>
            <a:endParaRPr b="1" sz="1200">
              <a:solidFill>
                <a:schemeClr val="dk1"/>
              </a:solidFill>
              <a:latin typeface="Halant"/>
              <a:ea typeface="Halant"/>
              <a:cs typeface="Halant"/>
              <a:sym typeface="Halant"/>
            </a:endParaRPr>
          </a:p>
          <a:p>
            <a:pPr indent="0" lvl="0" marL="0" rtl="0" algn="l">
              <a:spcBef>
                <a:spcPts val="0"/>
              </a:spcBef>
              <a:spcAft>
                <a:spcPts val="0"/>
              </a:spcAft>
              <a:buNone/>
            </a:pPr>
            <a:r>
              <a:rPr lang="en" sz="1200">
                <a:solidFill>
                  <a:schemeClr val="dk1"/>
                </a:solidFill>
                <a:latin typeface="Inter"/>
                <a:ea typeface="Inter"/>
                <a:cs typeface="Inter"/>
                <a:sym typeface="Inter"/>
              </a:rPr>
              <a:t>Dr. Rick Potts, Paleoanthropologist and Director of the Smithsonian's Human Origins Program, discusses the fossil and archaeological evidence supporting human evolution.</a:t>
            </a:r>
            <a:endParaRPr sz="800">
              <a:solidFill>
                <a:schemeClr val="dk1"/>
              </a:solidFill>
              <a:latin typeface="Inter"/>
              <a:ea typeface="Inter"/>
              <a:cs typeface="Inter"/>
              <a:sym typeface="Inter"/>
            </a:endParaRPr>
          </a:p>
        </p:txBody>
      </p:sp>
      <p:sp>
        <p:nvSpPr>
          <p:cNvPr id="59" name="Google Shape;59;p13"/>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Human Origins: Evidence of Human Evolution</a:t>
            </a:r>
            <a:endParaRPr sz="1900">
              <a:solidFill>
                <a:schemeClr val="dk1"/>
              </a:solidFill>
              <a:latin typeface="Halant"/>
              <a:ea typeface="Halant"/>
              <a:cs typeface="Halant"/>
              <a:sym typeface="Halant"/>
            </a:endParaRPr>
          </a:p>
        </p:txBody>
      </p:sp>
      <p:sp>
        <p:nvSpPr>
          <p:cNvPr id="60" name="Google Shape;60;p13"/>
          <p:cNvSpPr txBox="1"/>
          <p:nvPr/>
        </p:nvSpPr>
        <p:spPr>
          <a:xfrm>
            <a:off x="349669" y="577251"/>
            <a:ext cx="7073100" cy="3783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Clr>
                <a:srgbClr val="000000"/>
              </a:buClr>
              <a:buSzPts val="1200"/>
              <a:buFont typeface="Arial"/>
              <a:buNone/>
            </a:pPr>
            <a:r>
              <a:rPr b="1" lang="en" sz="1300">
                <a:solidFill>
                  <a:srgbClr val="000000"/>
                </a:solidFill>
                <a:latin typeface="Inter"/>
                <a:ea typeface="Inter"/>
                <a:cs typeface="Inter"/>
                <a:sym typeface="Inter"/>
              </a:rPr>
              <a:t>Name: ______________________________________  Date: ________ Class: ____________________</a:t>
            </a:r>
            <a:endParaRPr b="1" sz="1300">
              <a:solidFill>
                <a:srgbClr val="000000"/>
              </a:solidFill>
              <a:latin typeface="Inter"/>
              <a:ea typeface="Inter"/>
              <a:cs typeface="Inter"/>
              <a:sym typeface="Inter"/>
            </a:endParaRPr>
          </a:p>
        </p:txBody>
      </p:sp>
      <p:sp>
        <p:nvSpPr>
          <p:cNvPr id="61" name="Google Shape;61;p13"/>
          <p:cNvSpPr txBox="1"/>
          <p:nvPr/>
        </p:nvSpPr>
        <p:spPr>
          <a:xfrm>
            <a:off x="349644" y="6073689"/>
            <a:ext cx="7073100" cy="25818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300">
                <a:solidFill>
                  <a:schemeClr val="dk1"/>
                </a:solidFill>
                <a:latin typeface="Halant"/>
                <a:ea typeface="Halant"/>
                <a:cs typeface="Halant"/>
                <a:sym typeface="Halant"/>
              </a:rPr>
              <a:t>Questions:</a:t>
            </a:r>
            <a:endParaRPr b="1" sz="1300">
              <a:solidFill>
                <a:schemeClr val="dk1"/>
              </a:solidFill>
              <a:latin typeface="Halant"/>
              <a:ea typeface="Halant"/>
              <a:cs typeface="Halant"/>
              <a:sym typeface="Halant"/>
            </a:endParaRPr>
          </a:p>
          <a:p>
            <a:pPr indent="-323850" lvl="0" marL="482600" rtl="0" algn="l">
              <a:spcBef>
                <a:spcPts val="0"/>
              </a:spcBef>
              <a:spcAft>
                <a:spcPts val="0"/>
              </a:spcAft>
              <a:buClr>
                <a:schemeClr val="dk1"/>
              </a:buClr>
              <a:buSzPts val="1300"/>
              <a:buFont typeface="Inter"/>
              <a:buAutoNum type="arabicPeriod"/>
            </a:pPr>
            <a:r>
              <a:rPr lang="en" sz="1300">
                <a:solidFill>
                  <a:schemeClr val="dk1"/>
                </a:solidFill>
                <a:latin typeface="Inter"/>
                <a:ea typeface="Inter"/>
                <a:cs typeface="Inter"/>
                <a:sym typeface="Inter"/>
              </a:rPr>
              <a:t>How did the size and shape of the human brain and face change over time, according to fossil evidence?</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323850" lvl="0" marL="482600" rtl="0" algn="l">
              <a:spcBef>
                <a:spcPts val="0"/>
              </a:spcBef>
              <a:spcAft>
                <a:spcPts val="0"/>
              </a:spcAft>
              <a:buClr>
                <a:schemeClr val="dk1"/>
              </a:buClr>
              <a:buSzPts val="1300"/>
              <a:buFont typeface="Inter"/>
              <a:buAutoNum type="arabicPeriod"/>
            </a:pPr>
            <a:r>
              <a:rPr lang="en" sz="1300">
                <a:solidFill>
                  <a:schemeClr val="dk1"/>
                </a:solidFill>
                <a:latin typeface="Inter"/>
                <a:ea typeface="Inter"/>
                <a:cs typeface="Inter"/>
                <a:sym typeface="Inter"/>
              </a:rPr>
              <a:t>What do early stone tools reveal about the behavior and survival strategies of early humans?</a:t>
            </a:r>
            <a:endParaRPr sz="1300">
              <a:solidFill>
                <a:schemeClr val="dk1"/>
              </a:solidFill>
              <a:latin typeface="Inter"/>
              <a:ea typeface="Inter"/>
              <a:cs typeface="Inter"/>
              <a:sym typeface="Inter"/>
            </a:endParaRPr>
          </a:p>
          <a:p>
            <a:pPr indent="0" lvl="0" marL="0" rtl="0" algn="l">
              <a:spcBef>
                <a:spcPts val="0"/>
              </a:spcBef>
              <a:spcAft>
                <a:spcPts val="0"/>
              </a:spcAft>
              <a:buNone/>
            </a:pPr>
            <a:r>
              <a:rPr b="1" lang="en" sz="1300">
                <a:solidFill>
                  <a:schemeClr val="dk1"/>
                </a:solidFill>
                <a:highlight>
                  <a:schemeClr val="accent4"/>
                </a:highlight>
                <a:latin typeface="Inter"/>
                <a:ea typeface="Inter"/>
                <a:cs typeface="Inter"/>
                <a:sym typeface="Inter"/>
              </a:rPr>
              <a:t>	</a:t>
            </a:r>
            <a:endParaRPr sz="1300">
              <a:solidFill>
                <a:schemeClr val="dk1"/>
              </a:solidFill>
              <a:highlight>
                <a:schemeClr val="accent4"/>
              </a:highlight>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5" name="Shape 65"/>
        <p:cNvGrpSpPr/>
        <p:nvPr/>
      </p:nvGrpSpPr>
      <p:grpSpPr>
        <a:xfrm>
          <a:off x="0" y="0"/>
          <a:ext cx="0" cy="0"/>
          <a:chOff x="0" y="0"/>
          <a:chExt cx="0" cy="0"/>
        </a:xfrm>
      </p:grpSpPr>
      <p:pic>
        <p:nvPicPr>
          <p:cNvPr id="66" name="Google Shape;66;p14"/>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67" name="Google Shape;67;p14"/>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8" name="Google Shape;68;p14"/>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9" name="Google Shape;69;p14"/>
          <p:cNvGraphicFramePr/>
          <p:nvPr/>
        </p:nvGraphicFramePr>
        <p:xfrm>
          <a:off x="381541" y="609242"/>
          <a:ext cx="3000000" cy="3000000"/>
        </p:xfrm>
        <a:graphic>
          <a:graphicData uri="http://schemas.openxmlformats.org/drawingml/2006/table">
            <a:tbl>
              <a:tblPr>
                <a:noFill/>
                <a:tableStyleId>{C61178E9-D50A-4BC0-9C76-412F19AD2BEA}</a:tableStyleId>
              </a:tblPr>
              <a:tblGrid>
                <a:gridCol w="7073075"/>
              </a:tblGrid>
              <a:tr h="431125">
                <a:tc>
                  <a:txBody>
                    <a:bodyPr/>
                    <a:lstStyle/>
                    <a:p>
                      <a:pPr indent="0" lvl="0" marL="0" rtl="0" algn="l">
                        <a:spcBef>
                          <a:spcPts val="0"/>
                        </a:spcBef>
                        <a:spcAft>
                          <a:spcPts val="0"/>
                        </a:spcAft>
                        <a:buNone/>
                      </a:pPr>
                      <a:r>
                        <a:rPr b="1" lang="en" sz="1200" u="sng">
                          <a:solidFill>
                            <a:schemeClr val="hlink"/>
                          </a:solidFill>
                          <a:latin typeface="Halant"/>
                          <a:ea typeface="Halant"/>
                          <a:cs typeface="Halant"/>
                          <a:sym typeface="Halant"/>
                          <a:hlinkClick r:id="rId4"/>
                        </a:rPr>
                        <a:t>Video Transcript: </a:t>
                      </a:r>
                      <a:r>
                        <a:rPr lang="en" sz="1200">
                          <a:latin typeface="Halant"/>
                          <a:ea typeface="Halant"/>
                          <a:cs typeface="Halant"/>
                          <a:sym typeface="Halant"/>
                        </a:rPr>
                        <a:t>Continue at 1:59</a:t>
                      </a:r>
                      <a:endParaRPr sz="1200">
                        <a:latin typeface="Halant"/>
                        <a:ea typeface="Halant"/>
                        <a:cs typeface="Halant"/>
                        <a:sym typeface="Halant"/>
                      </a:endParaRPr>
                    </a:p>
                    <a:p>
                      <a:pPr indent="0" lvl="0" marL="0" marR="165100" rtl="0" algn="l">
                        <a:lnSpc>
                          <a:spcPct val="100000"/>
                        </a:lnSpc>
                        <a:spcBef>
                          <a:spcPts val="0"/>
                        </a:spcBef>
                        <a:spcAft>
                          <a:spcPts val="1900"/>
                        </a:spcAft>
                        <a:buClr>
                          <a:schemeClr val="dk1"/>
                        </a:buClr>
                        <a:buSzPts val="1200"/>
                        <a:buFont typeface="Arial"/>
                        <a:buNone/>
                      </a:pPr>
                      <a:r>
                        <a:rPr lang="en" sz="1300">
                          <a:solidFill>
                            <a:schemeClr val="dk1"/>
                          </a:solidFill>
                          <a:latin typeface="Inter"/>
                          <a:ea typeface="Inter"/>
                          <a:cs typeface="Inter"/>
                          <a:sym typeface="Inter"/>
                        </a:rPr>
                        <a:t>About one and a half million years ago, we see that the early humans were able to make really large flakes, and to take those flakes and to strike them all the way around creating a sharp edge all the way around. This was a really handy tool to carry around with you for a lot of different purposes. This is the oldest known hand axe, and hand axes were around for yet another million years. Things change pretty slowly. Well, what we see then, beginning about a half million years ago, is that the stone hand axes became smaller, and they became more and more refined, to the point where they became almost really pieces of art, really beautiful craftsmanship. Then technology kept getting smaller as you see these fine blades. Then even the innovation of arrowheads. Arrowheads were great, of course, for killing fast and dangerous prey. The history of technology has been pretty much the same ever since, going from big and clunky to really small and refined. We then see over the next 100,000 years up to the present, innovation really picks up. We have the origin of say bone harpoons, which were used for fishing, and also objects where we see symbolic markings for the first time on the bones, on antlers, and on many different kinds of objects. Indicating that early humans were beginning to live in a symbolic world where they used language to communicate with one another. We even have artifacts like this. This is one of the oldest known artists' palettes. Humans of our species put pigment over this flat surface, and they used that pigment, and sometimes put it in their mouth to make paint or mixed it with water, and they put art onto cave walls. These fantastic painted caves that we know from Europe, from Africa, from Asia, and Australia, and eventually all around the world, and that represents the origin of art. What we have then here is not only change in physical form, brain size and the size of the face, but also change in behavior, and that's evolution.</a:t>
                      </a:r>
                      <a:endParaRPr sz="1000">
                        <a:solidFill>
                          <a:schemeClr val="dk1"/>
                        </a:solidFill>
                        <a:latin typeface="Inter"/>
                        <a:ea typeface="Inter"/>
                        <a:cs typeface="Inter"/>
                        <a:sym typeface="Inter"/>
                      </a:endParaRPr>
                    </a:p>
                  </a:txBody>
                  <a:tcPr marT="91425" marB="91425" marR="91425" marL="121450"/>
                </a:tc>
              </a:tr>
            </a:tbl>
          </a:graphicData>
        </a:graphic>
      </p:graphicFrame>
      <p:sp>
        <p:nvSpPr>
          <p:cNvPr id="70" name="Google Shape;70;p14"/>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Human Origins: Evidence of Human Evolution</a:t>
            </a:r>
            <a:endParaRPr sz="1900">
              <a:solidFill>
                <a:schemeClr val="dk1"/>
              </a:solidFill>
              <a:latin typeface="Halant"/>
              <a:ea typeface="Halant"/>
              <a:cs typeface="Halant"/>
              <a:sym typeface="Halant"/>
            </a:endParaRPr>
          </a:p>
        </p:txBody>
      </p:sp>
      <p:sp>
        <p:nvSpPr>
          <p:cNvPr id="71" name="Google Shape;71;p14"/>
          <p:cNvSpPr txBox="1"/>
          <p:nvPr/>
        </p:nvSpPr>
        <p:spPr>
          <a:xfrm>
            <a:off x="349644" y="6045214"/>
            <a:ext cx="7073100" cy="25818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300">
                <a:solidFill>
                  <a:schemeClr val="dk1"/>
                </a:solidFill>
                <a:latin typeface="Halant"/>
                <a:ea typeface="Halant"/>
                <a:cs typeface="Halant"/>
                <a:sym typeface="Halant"/>
              </a:rPr>
              <a:t>Questions:</a:t>
            </a:r>
            <a:endParaRPr b="1" sz="1300">
              <a:solidFill>
                <a:schemeClr val="dk1"/>
              </a:solidFill>
              <a:latin typeface="Halant"/>
              <a:ea typeface="Halant"/>
              <a:cs typeface="Halant"/>
              <a:sym typeface="Halant"/>
            </a:endParaRPr>
          </a:p>
          <a:p>
            <a:pPr indent="0" lvl="0" marL="0" rtl="0" algn="l">
              <a:spcBef>
                <a:spcPts val="0"/>
              </a:spcBef>
              <a:spcAft>
                <a:spcPts val="0"/>
              </a:spcAft>
              <a:buNone/>
            </a:pPr>
            <a:r>
              <a:rPr lang="en" sz="1300">
                <a:solidFill>
                  <a:schemeClr val="dk1"/>
                </a:solidFill>
                <a:latin typeface="Inter"/>
                <a:ea typeface="Inter"/>
                <a:cs typeface="Inter"/>
                <a:sym typeface="Inter"/>
              </a:rPr>
              <a:t>3.	How did early tools change over time, and what do these changes tell us about</a:t>
            </a:r>
            <a:endParaRPr sz="1300">
              <a:solidFill>
                <a:schemeClr val="dk1"/>
              </a:solidFill>
              <a:latin typeface="Inter"/>
              <a:ea typeface="Inter"/>
              <a:cs typeface="Inter"/>
              <a:sym typeface="Inter"/>
            </a:endParaRPr>
          </a:p>
          <a:p>
            <a:pPr indent="457200" lvl="0" marL="0" rtl="0" algn="l">
              <a:spcBef>
                <a:spcPts val="0"/>
              </a:spcBef>
              <a:spcAft>
                <a:spcPts val="0"/>
              </a:spcAft>
              <a:buNone/>
            </a:pPr>
            <a:r>
              <a:rPr lang="en" sz="1300">
                <a:solidFill>
                  <a:schemeClr val="dk1"/>
                </a:solidFill>
                <a:latin typeface="Inter"/>
                <a:ea typeface="Inter"/>
                <a:cs typeface="Inter"/>
                <a:sym typeface="Inter"/>
              </a:rPr>
              <a:t>how early humans were thinking and living?</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rPr lang="en" sz="1300">
                <a:solidFill>
                  <a:schemeClr val="dk1"/>
                </a:solidFill>
                <a:latin typeface="Inter"/>
                <a:ea typeface="Inter"/>
                <a:cs typeface="Inter"/>
                <a:sym typeface="Inter"/>
              </a:rPr>
              <a:t>4.	What does early artwork—like cave paintings and decorated objects—tell us </a:t>
            </a:r>
            <a:endParaRPr sz="1300">
              <a:solidFill>
                <a:schemeClr val="dk1"/>
              </a:solidFill>
              <a:latin typeface="Inter"/>
              <a:ea typeface="Inter"/>
              <a:cs typeface="Inter"/>
              <a:sym typeface="Inter"/>
            </a:endParaRPr>
          </a:p>
          <a:p>
            <a:pPr indent="457200" lvl="0" marL="0" rtl="0" algn="l">
              <a:spcBef>
                <a:spcPts val="0"/>
              </a:spcBef>
              <a:spcAft>
                <a:spcPts val="0"/>
              </a:spcAft>
              <a:buNone/>
            </a:pPr>
            <a:r>
              <a:rPr lang="en" sz="1300">
                <a:solidFill>
                  <a:schemeClr val="dk1"/>
                </a:solidFill>
                <a:latin typeface="Inter"/>
                <a:ea typeface="Inter"/>
                <a:cs typeface="Inter"/>
                <a:sym typeface="Inter"/>
              </a:rPr>
              <a:t>about how human communication and creativity evolved?</a:t>
            </a:r>
            <a:endParaRPr sz="1300">
              <a:solidFill>
                <a:schemeClr val="dk1"/>
              </a:solidFill>
              <a:latin typeface="Inter"/>
              <a:ea typeface="Inter"/>
              <a:cs typeface="Inter"/>
              <a:sym typeface="Inter"/>
            </a:endParaRPr>
          </a:p>
          <a:p>
            <a:pPr indent="0" lvl="0" marL="0" rtl="0" algn="l">
              <a:spcBef>
                <a:spcPts val="0"/>
              </a:spcBef>
              <a:spcAft>
                <a:spcPts val="0"/>
              </a:spcAft>
              <a:buNone/>
            </a:pPr>
            <a:r>
              <a:rPr b="1" lang="en" sz="1300">
                <a:solidFill>
                  <a:schemeClr val="dk1"/>
                </a:solidFill>
                <a:highlight>
                  <a:schemeClr val="accent4"/>
                </a:highlight>
                <a:latin typeface="Inter"/>
                <a:ea typeface="Inter"/>
                <a:cs typeface="Inter"/>
                <a:sym typeface="Inter"/>
              </a:rPr>
              <a:t>	</a:t>
            </a:r>
            <a:endParaRPr sz="1300">
              <a:solidFill>
                <a:schemeClr val="dk1"/>
              </a:solidFill>
              <a:highlight>
                <a:schemeClr val="accent4"/>
              </a:highlight>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5" name="Shape 75"/>
        <p:cNvGrpSpPr/>
        <p:nvPr/>
      </p:nvGrpSpPr>
      <p:grpSpPr>
        <a:xfrm>
          <a:off x="0" y="0"/>
          <a:ext cx="0" cy="0"/>
          <a:chOff x="0" y="0"/>
          <a:chExt cx="0" cy="0"/>
        </a:xfrm>
      </p:grpSpPr>
      <p:sp>
        <p:nvSpPr>
          <p:cNvPr id="76" name="Google Shape;76;p15"/>
          <p:cNvSpPr txBox="1"/>
          <p:nvPr/>
        </p:nvSpPr>
        <p:spPr>
          <a:xfrm>
            <a:off x="50" y="-9800"/>
            <a:ext cx="7772400" cy="7344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rPr lang="en" sz="1500">
                <a:solidFill>
                  <a:schemeClr val="dk1"/>
                </a:solidFill>
                <a:latin typeface="Halant"/>
                <a:ea typeface="Halant"/>
                <a:cs typeface="Halant"/>
                <a:sym typeface="Halant"/>
              </a:rPr>
              <a:t>Evaluating Evidence</a:t>
            </a:r>
            <a:endParaRPr sz="1500">
              <a:solidFill>
                <a:schemeClr val="dk1"/>
              </a:solidFill>
              <a:latin typeface="Halant"/>
              <a:ea typeface="Halant"/>
              <a:cs typeface="Halant"/>
              <a:sym typeface="Halant"/>
            </a:endParaRPr>
          </a:p>
          <a:p>
            <a:pPr indent="0" lvl="0" marL="0" rtl="0" algn="ctr">
              <a:spcBef>
                <a:spcPts val="0"/>
              </a:spcBef>
              <a:spcAft>
                <a:spcPts val="0"/>
              </a:spcAft>
              <a:buNone/>
            </a:pPr>
            <a:r>
              <a:rPr lang="en" sz="1800">
                <a:solidFill>
                  <a:schemeClr val="dk1"/>
                </a:solidFill>
                <a:latin typeface="Plus Jakarta Sans"/>
                <a:ea typeface="Plus Jakarta Sans"/>
                <a:cs typeface="Plus Jakarta Sans"/>
                <a:sym typeface="Plus Jakarta Sans"/>
              </a:rPr>
              <a:t>Fossil Evidence Chart</a:t>
            </a:r>
            <a:endParaRPr sz="1800">
              <a:solidFill>
                <a:schemeClr val="dk1"/>
              </a:solidFill>
              <a:latin typeface="Plus Jakarta Sans"/>
              <a:ea typeface="Plus Jakarta Sans"/>
              <a:cs typeface="Plus Jakarta Sans"/>
              <a:sym typeface="Plus Jakarta Sans"/>
            </a:endParaRPr>
          </a:p>
        </p:txBody>
      </p:sp>
      <p:sp>
        <p:nvSpPr>
          <p:cNvPr id="77" name="Google Shape;77;p15"/>
          <p:cNvSpPr txBox="1"/>
          <p:nvPr/>
        </p:nvSpPr>
        <p:spPr>
          <a:xfrm>
            <a:off x="5542403" y="9662349"/>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pic>
        <p:nvPicPr>
          <p:cNvPr id="78" name="Google Shape;78;p15"/>
          <p:cNvPicPr preferRelativeResize="0"/>
          <p:nvPr/>
        </p:nvPicPr>
        <p:blipFill>
          <a:blip r:embed="rId3">
            <a:alphaModFix/>
          </a:blip>
          <a:stretch>
            <a:fillRect/>
          </a:stretch>
        </p:blipFill>
        <p:spPr>
          <a:xfrm>
            <a:off x="402969" y="9712396"/>
            <a:ext cx="257457" cy="257457"/>
          </a:xfrm>
          <a:prstGeom prst="rect">
            <a:avLst/>
          </a:prstGeom>
          <a:noFill/>
          <a:ln>
            <a:noFill/>
          </a:ln>
        </p:spPr>
      </p:pic>
      <p:sp>
        <p:nvSpPr>
          <p:cNvPr id="79" name="Google Shape;79;p15"/>
          <p:cNvSpPr txBox="1"/>
          <p:nvPr/>
        </p:nvSpPr>
        <p:spPr>
          <a:xfrm>
            <a:off x="2974925" y="9662349"/>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80" name="Google Shape;80;p15"/>
          <p:cNvPicPr preferRelativeResize="0"/>
          <p:nvPr/>
        </p:nvPicPr>
        <p:blipFill>
          <a:blip r:embed="rId4">
            <a:alphaModFix/>
          </a:blip>
          <a:stretch>
            <a:fillRect/>
          </a:stretch>
        </p:blipFill>
        <p:spPr>
          <a:xfrm>
            <a:off x="290897" y="163672"/>
            <a:ext cx="630865" cy="261602"/>
          </a:xfrm>
          <a:prstGeom prst="rect">
            <a:avLst/>
          </a:prstGeom>
          <a:noFill/>
          <a:ln>
            <a:noFill/>
          </a:ln>
        </p:spPr>
      </p:pic>
      <p:sp>
        <p:nvSpPr>
          <p:cNvPr id="81" name="Google Shape;81;p15"/>
          <p:cNvSpPr txBox="1"/>
          <p:nvPr/>
        </p:nvSpPr>
        <p:spPr>
          <a:xfrm>
            <a:off x="396600" y="884875"/>
            <a:ext cx="6979200" cy="5541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Directions: </a:t>
            </a:r>
            <a:r>
              <a:rPr lang="en" sz="1200">
                <a:solidFill>
                  <a:schemeClr val="dk1"/>
                </a:solidFill>
                <a:latin typeface="Inter"/>
                <a:ea typeface="Inter"/>
                <a:cs typeface="Inter"/>
                <a:sym typeface="Inter"/>
              </a:rPr>
              <a:t>Work with your group to read each Fossil Profile Card. As a team, fill out the Fossil Evidence Chart with the information from your card.</a:t>
            </a:r>
            <a:endParaRPr sz="1200">
              <a:solidFill>
                <a:schemeClr val="dk1"/>
              </a:solidFill>
              <a:latin typeface="Inter"/>
              <a:ea typeface="Inter"/>
              <a:cs typeface="Inter"/>
              <a:sym typeface="Inter"/>
            </a:endParaRPr>
          </a:p>
        </p:txBody>
      </p:sp>
      <p:graphicFrame>
        <p:nvGraphicFramePr>
          <p:cNvPr id="82" name="Google Shape;82;p15"/>
          <p:cNvGraphicFramePr/>
          <p:nvPr/>
        </p:nvGraphicFramePr>
        <p:xfrm>
          <a:off x="405275" y="1467138"/>
          <a:ext cx="3000000" cy="3000000"/>
        </p:xfrm>
        <a:graphic>
          <a:graphicData uri="http://schemas.openxmlformats.org/drawingml/2006/table">
            <a:tbl>
              <a:tblPr>
                <a:noFill/>
                <a:tableStyleId>{C61178E9-D50A-4BC0-9C76-412F19AD2BEA}</a:tableStyleId>
              </a:tblPr>
              <a:tblGrid>
                <a:gridCol w="1485975"/>
                <a:gridCol w="2146425"/>
                <a:gridCol w="3346800"/>
              </a:tblGrid>
              <a:tr h="673800">
                <a:tc>
                  <a:txBody>
                    <a:bodyPr/>
                    <a:lstStyle/>
                    <a:p>
                      <a:pPr indent="0" lvl="0" marL="0" rtl="0" algn="ctr">
                        <a:spcBef>
                          <a:spcPts val="0"/>
                        </a:spcBef>
                        <a:spcAft>
                          <a:spcPts val="0"/>
                        </a:spcAft>
                        <a:buNone/>
                      </a:pPr>
                      <a:r>
                        <a:rPr b="1" lang="en" sz="1200">
                          <a:latin typeface="Inter"/>
                          <a:ea typeface="Inter"/>
                          <a:cs typeface="Inter"/>
                          <a:sym typeface="Inter"/>
                        </a:rPr>
                        <a:t>Species</a:t>
                      </a:r>
                      <a:endParaRPr b="1"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latin typeface="Inter"/>
                          <a:ea typeface="Inter"/>
                          <a:cs typeface="Inter"/>
                          <a:sym typeface="Inter"/>
                        </a:rPr>
                        <a:t>Observation Notes</a:t>
                      </a:r>
                      <a:endParaRPr b="1" sz="1200">
                        <a:latin typeface="Inter"/>
                        <a:ea typeface="Inter"/>
                        <a:cs typeface="Inter"/>
                        <a:sym typeface="Inter"/>
                      </a:endParaRPr>
                    </a:p>
                    <a:p>
                      <a:pPr indent="0" lvl="0" marL="0" rtl="0" algn="ctr">
                        <a:spcBef>
                          <a:spcPts val="0"/>
                        </a:spcBef>
                        <a:spcAft>
                          <a:spcPts val="0"/>
                        </a:spcAft>
                        <a:buClr>
                          <a:schemeClr val="dk1"/>
                        </a:buClr>
                        <a:buSzPts val="1100"/>
                        <a:buFont typeface="Arial"/>
                        <a:buNone/>
                      </a:pPr>
                      <a:r>
                        <a:rPr i="1" lang="en" sz="1200">
                          <a:solidFill>
                            <a:schemeClr val="dk1"/>
                          </a:solidFill>
                          <a:latin typeface="Inter"/>
                          <a:ea typeface="Inter"/>
                          <a:cs typeface="Inter"/>
                          <a:sym typeface="Inter"/>
                        </a:rPr>
                        <a:t>(List at least 2 notices based on the images)</a:t>
                      </a:r>
                      <a:endParaRPr b="1"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latin typeface="Inter"/>
                          <a:ea typeface="Inter"/>
                          <a:cs typeface="Inter"/>
                          <a:sym typeface="Inter"/>
                        </a:rPr>
                        <a:t>Based on the information in the profile card, what does this fossil reveal about human evolution?</a:t>
                      </a:r>
                      <a:endParaRPr i="1" sz="1200">
                        <a:latin typeface="Inter"/>
                        <a:ea typeface="Inter"/>
                        <a:cs typeface="Inter"/>
                        <a:sym typeface="Inter"/>
                      </a:endParaRPr>
                    </a:p>
                  </a:txBody>
                  <a:tcPr marT="91425" marB="91425" marR="91425" marL="91425"/>
                </a:tc>
              </a:tr>
              <a:tr h="1800925">
                <a:tc>
                  <a:txBody>
                    <a:bodyPr/>
                    <a:lstStyle/>
                    <a:p>
                      <a:pPr indent="0" lvl="0" marL="0" rtl="0" algn="l">
                        <a:spcBef>
                          <a:spcPts val="0"/>
                        </a:spcBef>
                        <a:spcAft>
                          <a:spcPts val="0"/>
                        </a:spcAft>
                        <a:buNone/>
                      </a:pPr>
                      <a:r>
                        <a:rPr lang="en" sz="1200">
                          <a:latin typeface="Inter"/>
                          <a:ea typeface="Inter"/>
                          <a:cs typeface="Inter"/>
                          <a:sym typeface="Inter"/>
                        </a:rPr>
                        <a:t>Sahelanthropus tchadensis</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a:p>
                  </a:txBody>
                  <a:tcPr marT="91425" marB="91425" marR="91425" marL="91425"/>
                </a:tc>
                <a:tc>
                  <a:txBody>
                    <a:bodyPr/>
                    <a:lstStyle/>
                    <a:p>
                      <a:pPr indent="0" lvl="0" marL="0" rtl="0" algn="l">
                        <a:spcBef>
                          <a:spcPts val="0"/>
                        </a:spcBef>
                        <a:spcAft>
                          <a:spcPts val="0"/>
                        </a:spcAft>
                        <a:buNone/>
                      </a:pPr>
                      <a:r>
                        <a:t/>
                      </a:r>
                      <a:endParaRPr/>
                    </a:p>
                  </a:txBody>
                  <a:tcPr marT="91425" marB="91425" marR="91425" marL="91425"/>
                </a:tc>
              </a:tr>
              <a:tr h="1800925">
                <a:tc>
                  <a:txBody>
                    <a:bodyPr/>
                    <a:lstStyle/>
                    <a:p>
                      <a:pPr indent="0" lvl="0" marL="0" rtl="0" algn="l">
                        <a:spcBef>
                          <a:spcPts val="0"/>
                        </a:spcBef>
                        <a:spcAft>
                          <a:spcPts val="0"/>
                        </a:spcAft>
                        <a:buNone/>
                      </a:pPr>
                      <a:r>
                        <a:rPr lang="en" sz="1200">
                          <a:latin typeface="Inter"/>
                          <a:ea typeface="Inter"/>
                          <a:cs typeface="Inter"/>
                          <a:sym typeface="Inter"/>
                        </a:rPr>
                        <a:t>Australopithecus afarensis</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a:p>
                  </a:txBody>
                  <a:tcPr marT="91425" marB="91425" marR="91425" marL="91425"/>
                </a:tc>
                <a:tc>
                  <a:txBody>
                    <a:bodyPr/>
                    <a:lstStyle/>
                    <a:p>
                      <a:pPr indent="0" lvl="0" marL="0" rtl="0" algn="l">
                        <a:spcBef>
                          <a:spcPts val="0"/>
                        </a:spcBef>
                        <a:spcAft>
                          <a:spcPts val="0"/>
                        </a:spcAft>
                        <a:buNone/>
                      </a:pPr>
                      <a:r>
                        <a:t/>
                      </a:r>
                      <a:endParaRPr/>
                    </a:p>
                  </a:txBody>
                  <a:tcPr marT="91425" marB="91425" marR="91425" marL="91425"/>
                </a:tc>
              </a:tr>
              <a:tr h="1800925">
                <a:tc>
                  <a:txBody>
                    <a:bodyPr/>
                    <a:lstStyle/>
                    <a:p>
                      <a:pPr indent="0" lvl="0" marL="0" rtl="0" algn="l">
                        <a:spcBef>
                          <a:spcPts val="0"/>
                        </a:spcBef>
                        <a:spcAft>
                          <a:spcPts val="0"/>
                        </a:spcAft>
                        <a:buNone/>
                      </a:pPr>
                      <a:r>
                        <a:rPr lang="en" sz="1200">
                          <a:latin typeface="Inter"/>
                          <a:ea typeface="Inter"/>
                          <a:cs typeface="Inter"/>
                          <a:sym typeface="Inter"/>
                        </a:rPr>
                        <a:t>Homo habilis</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a:p>
                  </a:txBody>
                  <a:tcPr marT="91425" marB="91425" marR="91425" marL="91425"/>
                </a:tc>
                <a:tc>
                  <a:txBody>
                    <a:bodyPr/>
                    <a:lstStyle/>
                    <a:p>
                      <a:pPr indent="0" lvl="0" marL="0" rtl="0" algn="l">
                        <a:spcBef>
                          <a:spcPts val="0"/>
                        </a:spcBef>
                        <a:spcAft>
                          <a:spcPts val="0"/>
                        </a:spcAft>
                        <a:buNone/>
                      </a:pPr>
                      <a:r>
                        <a:t/>
                      </a:r>
                      <a:endParaRPr/>
                    </a:p>
                  </a:txBody>
                  <a:tcPr marT="91425" marB="91425" marR="91425" marL="91425"/>
                </a:tc>
              </a:tr>
              <a:tr h="1800925">
                <a:tc>
                  <a:txBody>
                    <a:bodyPr/>
                    <a:lstStyle/>
                    <a:p>
                      <a:pPr indent="0" lvl="0" marL="0" rtl="0" algn="l">
                        <a:spcBef>
                          <a:spcPts val="0"/>
                        </a:spcBef>
                        <a:spcAft>
                          <a:spcPts val="0"/>
                        </a:spcAft>
                        <a:buNone/>
                      </a:pPr>
                      <a:r>
                        <a:rPr lang="en" sz="1200">
                          <a:latin typeface="Inter"/>
                          <a:ea typeface="Inter"/>
                          <a:cs typeface="Inter"/>
                          <a:sym typeface="Inter"/>
                        </a:rPr>
                        <a:t>Homo neanderthalensis</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a:p>
                  </a:txBody>
                  <a:tcPr marT="91425" marB="91425" marR="91425" marL="91425"/>
                </a:tc>
                <a:tc>
                  <a:txBody>
                    <a:bodyPr/>
                    <a:lstStyle/>
                    <a:p>
                      <a:pPr indent="0" lvl="0" marL="0" rtl="0" algn="l">
                        <a:spcBef>
                          <a:spcPts val="0"/>
                        </a:spcBef>
                        <a:spcAft>
                          <a:spcPts val="0"/>
                        </a:spcAft>
                        <a:buNone/>
                      </a:pPr>
                      <a:r>
                        <a:t/>
                      </a:r>
                      <a:endParaRPr/>
                    </a:p>
                  </a:txBody>
                  <a:tcPr marT="91425" marB="91425" marR="91425" marL="91425"/>
                </a:tc>
              </a:tr>
            </a:tbl>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6" name="Shape 86"/>
        <p:cNvGrpSpPr/>
        <p:nvPr/>
      </p:nvGrpSpPr>
      <p:grpSpPr>
        <a:xfrm>
          <a:off x="0" y="0"/>
          <a:ext cx="0" cy="0"/>
          <a:chOff x="0" y="0"/>
          <a:chExt cx="0" cy="0"/>
        </a:xfrm>
      </p:grpSpPr>
      <p:pic>
        <p:nvPicPr>
          <p:cNvPr id="87" name="Google Shape;87;p16"/>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88" name="Google Shape;88;p16"/>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89" name="Google Shape;89;p16"/>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90" name="Google Shape;90;p16"/>
          <p:cNvGraphicFramePr/>
          <p:nvPr/>
        </p:nvGraphicFramePr>
        <p:xfrm>
          <a:off x="377841" y="1958942"/>
          <a:ext cx="3000000" cy="3000000"/>
        </p:xfrm>
        <a:graphic>
          <a:graphicData uri="http://schemas.openxmlformats.org/drawingml/2006/table">
            <a:tbl>
              <a:tblPr>
                <a:noFill/>
                <a:tableStyleId>{C61178E9-D50A-4BC0-9C76-412F19AD2BEA}</a:tableStyleId>
              </a:tblPr>
              <a:tblGrid>
                <a:gridCol w="7073075"/>
              </a:tblGrid>
              <a:tr h="431125">
                <a:tc>
                  <a:txBody>
                    <a:bodyPr/>
                    <a:lstStyle/>
                    <a:p>
                      <a:pPr indent="0" lvl="0" marL="0" rtl="0" algn="l">
                        <a:spcBef>
                          <a:spcPts val="0"/>
                        </a:spcBef>
                        <a:spcAft>
                          <a:spcPts val="0"/>
                        </a:spcAft>
                        <a:buNone/>
                      </a:pPr>
                      <a:r>
                        <a:rPr b="1" lang="en" sz="1200" u="sng">
                          <a:solidFill>
                            <a:schemeClr val="hlink"/>
                          </a:solidFill>
                          <a:latin typeface="Halant"/>
                          <a:ea typeface="Halant"/>
                          <a:cs typeface="Halant"/>
                          <a:sym typeface="Halant"/>
                          <a:hlinkClick r:id="rId4"/>
                        </a:rPr>
                        <a:t>Video Transcript: </a:t>
                      </a:r>
                      <a:r>
                        <a:rPr lang="en" sz="1200">
                          <a:latin typeface="Halant"/>
                          <a:ea typeface="Halant"/>
                          <a:cs typeface="Halant"/>
                          <a:sym typeface="Halant"/>
                        </a:rPr>
                        <a:t>View until 1:58</a:t>
                      </a:r>
                      <a:endParaRPr sz="1200">
                        <a:latin typeface="Halant"/>
                        <a:ea typeface="Halant"/>
                        <a:cs typeface="Halant"/>
                        <a:sym typeface="Halant"/>
                      </a:endParaRPr>
                    </a:p>
                    <a:p>
                      <a:pPr indent="0" lvl="0" marL="0" marR="165100" rtl="0" algn="l">
                        <a:lnSpc>
                          <a:spcPct val="100000"/>
                        </a:lnSpc>
                        <a:spcBef>
                          <a:spcPts val="0"/>
                        </a:spcBef>
                        <a:spcAft>
                          <a:spcPts val="1900"/>
                        </a:spcAft>
                        <a:buClr>
                          <a:schemeClr val="dk1"/>
                        </a:buClr>
                        <a:buSzPts val="1200"/>
                        <a:buFont typeface="Arial"/>
                        <a:buNone/>
                      </a:pPr>
                      <a:r>
                        <a:rPr lang="en" sz="1200">
                          <a:solidFill>
                            <a:schemeClr val="dk1"/>
                          </a:solidFill>
                          <a:latin typeface="Inter"/>
                          <a:ea typeface="Inter"/>
                          <a:cs typeface="Inter"/>
                          <a:sym typeface="Inter"/>
                        </a:rPr>
                        <a:t>Evolution involves change over time. I have here five skulls of five different fossil individuals out of about 6,000 fossil individuals that are known that helped document the course of human evolution. Well, you can see from just these five, representing about two and a half million years ago, to about a million years ago, to near the present, that there were changes in the size of the brain case, and also in the size and shape of the face. You can see that the brain got larger over time, and that the face generally got smaller over time until you get to our species where we have the largest brain and the smallest face that's tucked in underneath the brain case. That's very different from what we have two and a half million years ago, with a small brain case and a large sloping face. What we see then is change over time in the physical form, in this case brain size and the size of the face, but human evolution evolved not only change in the physical form of early humans up to ourselves, but also change in behavior. I have some of the stone tools that help show us some of the changes that occurred in the behavior seen in the archeological remains. We have the earliest stone technologies known back to a little bit more than two and a half million years. The earliest technologies consisted of basically a rock, like a cobblestone like this, which was battered, and you also have the core. The hammer stone was brought back down on this cobble, and flake scars were made. What flew off from the cobble itself were the sharp stone flakes, which were really useful for cutting meat off of animal bones, and also maybe whittling a stick. That stick could be used to dig in the ground for roots and tubers, or maybe even deeper into the ground for water during times when things were dry.</a:t>
                      </a:r>
                      <a:endParaRPr sz="900">
                        <a:solidFill>
                          <a:schemeClr val="dk1"/>
                        </a:solidFill>
                        <a:latin typeface="Inter"/>
                        <a:ea typeface="Inter"/>
                        <a:cs typeface="Inter"/>
                        <a:sym typeface="Inter"/>
                      </a:endParaRPr>
                    </a:p>
                  </a:txBody>
                  <a:tcPr marT="91425" marB="91425" marR="91425" marL="121450"/>
                </a:tc>
              </a:tr>
            </a:tbl>
          </a:graphicData>
        </a:graphic>
      </p:graphicFrame>
      <p:sp>
        <p:nvSpPr>
          <p:cNvPr id="91" name="Google Shape;91;p16"/>
          <p:cNvSpPr txBox="1"/>
          <p:nvPr/>
        </p:nvSpPr>
        <p:spPr>
          <a:xfrm>
            <a:off x="455225" y="1037951"/>
            <a:ext cx="6918300" cy="855900"/>
          </a:xfrm>
          <a:prstGeom prst="rect">
            <a:avLst/>
          </a:prstGeom>
          <a:noFill/>
          <a:ln>
            <a:noFill/>
          </a:ln>
        </p:spPr>
        <p:txBody>
          <a:bodyPr anchorCtr="0" anchor="t" bIns="116075" lIns="116075" spcFirstLastPara="1" rIns="116075" wrap="square" tIns="116075">
            <a:noAutofit/>
          </a:bodyPr>
          <a:lstStyle/>
          <a:p>
            <a:pPr indent="0" lvl="0" marL="0" rtl="0" algn="l">
              <a:spcBef>
                <a:spcPts val="0"/>
              </a:spcBef>
              <a:spcAft>
                <a:spcPts val="0"/>
              </a:spcAft>
              <a:buNone/>
            </a:pPr>
            <a:r>
              <a:rPr b="1" lang="en" sz="1200">
                <a:solidFill>
                  <a:schemeClr val="dk1"/>
                </a:solidFill>
                <a:latin typeface="Halant"/>
                <a:ea typeface="Halant"/>
                <a:cs typeface="Halant"/>
                <a:sym typeface="Halant"/>
              </a:rPr>
              <a:t>Smithsonian’s National Museum of Natural History</a:t>
            </a:r>
            <a:endParaRPr b="1" sz="1200">
              <a:solidFill>
                <a:schemeClr val="dk1"/>
              </a:solidFill>
              <a:latin typeface="Halant"/>
              <a:ea typeface="Halant"/>
              <a:cs typeface="Halant"/>
              <a:sym typeface="Halant"/>
            </a:endParaRPr>
          </a:p>
          <a:p>
            <a:pPr indent="0" lvl="0" marL="0" rtl="0" algn="l">
              <a:spcBef>
                <a:spcPts val="0"/>
              </a:spcBef>
              <a:spcAft>
                <a:spcPts val="0"/>
              </a:spcAft>
              <a:buNone/>
            </a:pPr>
            <a:r>
              <a:t/>
            </a:r>
            <a:endParaRPr b="1" sz="1200">
              <a:solidFill>
                <a:schemeClr val="dk1"/>
              </a:solidFill>
              <a:latin typeface="Halant"/>
              <a:ea typeface="Halant"/>
              <a:cs typeface="Halant"/>
              <a:sym typeface="Halant"/>
            </a:endParaRPr>
          </a:p>
          <a:p>
            <a:pPr indent="0" lvl="0" marL="0" rtl="0" algn="l">
              <a:spcBef>
                <a:spcPts val="0"/>
              </a:spcBef>
              <a:spcAft>
                <a:spcPts val="0"/>
              </a:spcAft>
              <a:buNone/>
            </a:pPr>
            <a:r>
              <a:rPr lang="en" sz="1200">
                <a:solidFill>
                  <a:schemeClr val="dk1"/>
                </a:solidFill>
                <a:latin typeface="Inter"/>
                <a:ea typeface="Inter"/>
                <a:cs typeface="Inter"/>
                <a:sym typeface="Inter"/>
              </a:rPr>
              <a:t>Dr. Rick Potts, Paleoanthropologist and Director of the Smithsonian's Human Origins Program, discusses the fossil and archaeological evidence supporting human evolution.</a:t>
            </a:r>
            <a:endParaRPr sz="800">
              <a:solidFill>
                <a:schemeClr val="dk1"/>
              </a:solidFill>
              <a:latin typeface="Inter"/>
              <a:ea typeface="Inter"/>
              <a:cs typeface="Inter"/>
              <a:sym typeface="Inter"/>
            </a:endParaRPr>
          </a:p>
        </p:txBody>
      </p:sp>
      <p:sp>
        <p:nvSpPr>
          <p:cNvPr id="92" name="Google Shape;92;p16"/>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Human Origins: Evidence of Human Evolution (Exemplar)</a:t>
            </a:r>
            <a:endParaRPr sz="1900">
              <a:solidFill>
                <a:schemeClr val="dk1"/>
              </a:solidFill>
              <a:latin typeface="Halant"/>
              <a:ea typeface="Halant"/>
              <a:cs typeface="Halant"/>
              <a:sym typeface="Halant"/>
            </a:endParaRPr>
          </a:p>
        </p:txBody>
      </p:sp>
      <p:sp>
        <p:nvSpPr>
          <p:cNvPr id="93" name="Google Shape;93;p16"/>
          <p:cNvSpPr txBox="1"/>
          <p:nvPr/>
        </p:nvSpPr>
        <p:spPr>
          <a:xfrm>
            <a:off x="349669" y="577251"/>
            <a:ext cx="7073100" cy="3783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Clr>
                <a:srgbClr val="000000"/>
              </a:buClr>
              <a:buSzPts val="1200"/>
              <a:buFont typeface="Arial"/>
              <a:buNone/>
            </a:pPr>
            <a:r>
              <a:rPr b="1" lang="en" sz="1300">
                <a:solidFill>
                  <a:srgbClr val="000000"/>
                </a:solidFill>
                <a:latin typeface="Inter"/>
                <a:ea typeface="Inter"/>
                <a:cs typeface="Inter"/>
                <a:sym typeface="Inter"/>
              </a:rPr>
              <a:t>Name: ______________________________________  Date: ________ Class: ____________________</a:t>
            </a:r>
            <a:endParaRPr b="1" sz="1300">
              <a:solidFill>
                <a:srgbClr val="000000"/>
              </a:solidFill>
              <a:latin typeface="Inter"/>
              <a:ea typeface="Inter"/>
              <a:cs typeface="Inter"/>
              <a:sym typeface="Inter"/>
            </a:endParaRPr>
          </a:p>
        </p:txBody>
      </p:sp>
      <p:sp>
        <p:nvSpPr>
          <p:cNvPr id="94" name="Google Shape;94;p16"/>
          <p:cNvSpPr txBox="1"/>
          <p:nvPr/>
        </p:nvSpPr>
        <p:spPr>
          <a:xfrm>
            <a:off x="349644" y="6073689"/>
            <a:ext cx="7073100" cy="25818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300">
                <a:solidFill>
                  <a:schemeClr val="dk1"/>
                </a:solidFill>
                <a:latin typeface="Halant"/>
                <a:ea typeface="Halant"/>
                <a:cs typeface="Halant"/>
                <a:sym typeface="Halant"/>
              </a:rPr>
              <a:t>Questions:</a:t>
            </a:r>
            <a:endParaRPr b="1" sz="1300">
              <a:solidFill>
                <a:schemeClr val="dk1"/>
              </a:solidFill>
              <a:latin typeface="Halant"/>
              <a:ea typeface="Halant"/>
              <a:cs typeface="Halant"/>
              <a:sym typeface="Halant"/>
            </a:endParaRPr>
          </a:p>
          <a:p>
            <a:pPr indent="-323850" lvl="0" marL="482600" rtl="0" algn="l">
              <a:spcBef>
                <a:spcPts val="0"/>
              </a:spcBef>
              <a:spcAft>
                <a:spcPts val="0"/>
              </a:spcAft>
              <a:buClr>
                <a:schemeClr val="dk1"/>
              </a:buClr>
              <a:buSzPts val="1300"/>
              <a:buFont typeface="Inter"/>
              <a:buAutoNum type="arabicPeriod"/>
            </a:pPr>
            <a:r>
              <a:rPr lang="en" sz="1300">
                <a:solidFill>
                  <a:schemeClr val="dk1"/>
                </a:solidFill>
                <a:latin typeface="Inter"/>
                <a:ea typeface="Inter"/>
                <a:cs typeface="Inter"/>
                <a:sym typeface="Inter"/>
              </a:rPr>
              <a:t>How did the size and shape of the human brain and face change over time, according to fossil evidence?</a:t>
            </a:r>
            <a:endParaRPr sz="1300">
              <a:solidFill>
                <a:schemeClr val="dk1"/>
              </a:solidFill>
              <a:latin typeface="Inter"/>
              <a:ea typeface="Inter"/>
              <a:cs typeface="Inter"/>
              <a:sym typeface="Inter"/>
            </a:endParaRPr>
          </a:p>
          <a:p>
            <a:pPr indent="0" lvl="0" marL="482600" rtl="0" algn="l">
              <a:spcBef>
                <a:spcPts val="0"/>
              </a:spcBef>
              <a:spcAft>
                <a:spcPts val="0"/>
              </a:spcAft>
              <a:buNone/>
            </a:pPr>
            <a:r>
              <a:rPr b="1" lang="en" sz="1300">
                <a:solidFill>
                  <a:srgbClr val="E95C3D"/>
                </a:solidFill>
                <a:latin typeface="Inter"/>
                <a:ea typeface="Inter"/>
                <a:cs typeface="Inter"/>
                <a:sym typeface="Inter"/>
              </a:rPr>
              <a:t>Fossil evidence shows that over the course of human evolution, the size of the human brain case increased significantly, while the face generally became smaller and more tucked underneath the brain case.</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323850" lvl="0" marL="482600" rtl="0" algn="l">
              <a:spcBef>
                <a:spcPts val="0"/>
              </a:spcBef>
              <a:spcAft>
                <a:spcPts val="0"/>
              </a:spcAft>
              <a:buClr>
                <a:schemeClr val="dk1"/>
              </a:buClr>
              <a:buSzPts val="1300"/>
              <a:buFont typeface="Inter"/>
              <a:buAutoNum type="arabicPeriod"/>
            </a:pPr>
            <a:r>
              <a:rPr lang="en" sz="1300">
                <a:solidFill>
                  <a:schemeClr val="dk1"/>
                </a:solidFill>
                <a:latin typeface="Inter"/>
                <a:ea typeface="Inter"/>
                <a:cs typeface="Inter"/>
                <a:sym typeface="Inter"/>
              </a:rPr>
              <a:t>What do early stone tools reveal about the behavior and survival strategies of early humans?</a:t>
            </a:r>
            <a:endParaRPr sz="1300">
              <a:solidFill>
                <a:schemeClr val="dk1"/>
              </a:solidFill>
              <a:latin typeface="Inter"/>
              <a:ea typeface="Inter"/>
              <a:cs typeface="Inter"/>
              <a:sym typeface="Inter"/>
            </a:endParaRPr>
          </a:p>
          <a:p>
            <a:pPr indent="0" lvl="0" marL="482600" rtl="0" algn="l">
              <a:spcBef>
                <a:spcPts val="0"/>
              </a:spcBef>
              <a:spcAft>
                <a:spcPts val="0"/>
              </a:spcAft>
              <a:buNone/>
            </a:pPr>
            <a:r>
              <a:rPr b="1" lang="en" sz="1300">
                <a:solidFill>
                  <a:srgbClr val="E95C3D"/>
                </a:solidFill>
                <a:latin typeface="Inter"/>
                <a:ea typeface="Inter"/>
                <a:cs typeface="Inter"/>
                <a:sym typeface="Inter"/>
              </a:rPr>
              <a:t>Early stone tools show that early humans developed practical survival strategies like meat processing, woodworking, and digging for food and water. The ability to craft sharp flakes from stone reflects cognitive growth and adaptability to environmental challenges.</a:t>
            </a:r>
            <a:endParaRPr sz="1300">
              <a:solidFill>
                <a:schemeClr val="dk1"/>
              </a:solidFill>
              <a:latin typeface="Inter"/>
              <a:ea typeface="Inter"/>
              <a:cs typeface="Inter"/>
              <a:sym typeface="Inter"/>
            </a:endParaRPr>
          </a:p>
          <a:p>
            <a:pPr indent="0" lvl="0" marL="0" rtl="0" algn="l">
              <a:spcBef>
                <a:spcPts val="0"/>
              </a:spcBef>
              <a:spcAft>
                <a:spcPts val="0"/>
              </a:spcAft>
              <a:buNone/>
            </a:pPr>
            <a:r>
              <a:rPr b="1" lang="en" sz="1300">
                <a:solidFill>
                  <a:schemeClr val="dk1"/>
                </a:solidFill>
                <a:highlight>
                  <a:schemeClr val="accent4"/>
                </a:highlight>
                <a:latin typeface="Inter"/>
                <a:ea typeface="Inter"/>
                <a:cs typeface="Inter"/>
                <a:sym typeface="Inter"/>
              </a:rPr>
              <a:t>	</a:t>
            </a:r>
            <a:endParaRPr sz="1300">
              <a:solidFill>
                <a:schemeClr val="dk1"/>
              </a:solidFill>
              <a:highlight>
                <a:schemeClr val="accent4"/>
              </a:highlight>
              <a:latin typeface="Inter"/>
              <a:ea typeface="Inter"/>
              <a:cs typeface="Inter"/>
              <a:sym typeface="Inte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98" name="Shape 98"/>
        <p:cNvGrpSpPr/>
        <p:nvPr/>
      </p:nvGrpSpPr>
      <p:grpSpPr>
        <a:xfrm>
          <a:off x="0" y="0"/>
          <a:ext cx="0" cy="0"/>
          <a:chOff x="0" y="0"/>
          <a:chExt cx="0" cy="0"/>
        </a:xfrm>
      </p:grpSpPr>
      <p:pic>
        <p:nvPicPr>
          <p:cNvPr id="99" name="Google Shape;99;p17"/>
          <p:cNvPicPr preferRelativeResize="0"/>
          <p:nvPr/>
        </p:nvPicPr>
        <p:blipFill>
          <a:blip r:embed="rId3">
            <a:alphaModFix/>
          </a:blip>
          <a:stretch>
            <a:fillRect/>
          </a:stretch>
        </p:blipFill>
        <p:spPr>
          <a:xfrm>
            <a:off x="381544" y="9348271"/>
            <a:ext cx="425136" cy="425136"/>
          </a:xfrm>
          <a:prstGeom prst="rect">
            <a:avLst/>
          </a:prstGeom>
          <a:noFill/>
          <a:ln>
            <a:noFill/>
          </a:ln>
        </p:spPr>
      </p:pic>
      <p:sp>
        <p:nvSpPr>
          <p:cNvPr id="100" name="Google Shape;100;p17"/>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01" name="Google Shape;101;p17"/>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102" name="Google Shape;102;p17"/>
          <p:cNvGraphicFramePr/>
          <p:nvPr/>
        </p:nvGraphicFramePr>
        <p:xfrm>
          <a:off x="381541" y="609242"/>
          <a:ext cx="3000000" cy="3000000"/>
        </p:xfrm>
        <a:graphic>
          <a:graphicData uri="http://schemas.openxmlformats.org/drawingml/2006/table">
            <a:tbl>
              <a:tblPr>
                <a:noFill/>
                <a:tableStyleId>{C61178E9-D50A-4BC0-9C76-412F19AD2BEA}</a:tableStyleId>
              </a:tblPr>
              <a:tblGrid>
                <a:gridCol w="7073075"/>
              </a:tblGrid>
              <a:tr h="431125">
                <a:tc>
                  <a:txBody>
                    <a:bodyPr/>
                    <a:lstStyle/>
                    <a:p>
                      <a:pPr indent="0" lvl="0" marL="0" rtl="0" algn="l">
                        <a:spcBef>
                          <a:spcPts val="0"/>
                        </a:spcBef>
                        <a:spcAft>
                          <a:spcPts val="0"/>
                        </a:spcAft>
                        <a:buNone/>
                      </a:pPr>
                      <a:r>
                        <a:rPr b="1" lang="en" sz="1200" u="sng">
                          <a:solidFill>
                            <a:schemeClr val="hlink"/>
                          </a:solidFill>
                          <a:latin typeface="Halant"/>
                          <a:ea typeface="Halant"/>
                          <a:cs typeface="Halant"/>
                          <a:sym typeface="Halant"/>
                          <a:hlinkClick r:id="rId4"/>
                        </a:rPr>
                        <a:t>Video Transcript: </a:t>
                      </a:r>
                      <a:r>
                        <a:rPr lang="en" sz="1200">
                          <a:latin typeface="Halant"/>
                          <a:ea typeface="Halant"/>
                          <a:cs typeface="Halant"/>
                          <a:sym typeface="Halant"/>
                        </a:rPr>
                        <a:t>Continue at 1:59</a:t>
                      </a:r>
                      <a:endParaRPr sz="1200">
                        <a:latin typeface="Halant"/>
                        <a:ea typeface="Halant"/>
                        <a:cs typeface="Halant"/>
                        <a:sym typeface="Halant"/>
                      </a:endParaRPr>
                    </a:p>
                    <a:p>
                      <a:pPr indent="0" lvl="0" marL="0" marR="165100" rtl="0" algn="l">
                        <a:lnSpc>
                          <a:spcPct val="100000"/>
                        </a:lnSpc>
                        <a:spcBef>
                          <a:spcPts val="0"/>
                        </a:spcBef>
                        <a:spcAft>
                          <a:spcPts val="1900"/>
                        </a:spcAft>
                        <a:buClr>
                          <a:schemeClr val="dk1"/>
                        </a:buClr>
                        <a:buSzPts val="1200"/>
                        <a:buFont typeface="Arial"/>
                        <a:buNone/>
                      </a:pPr>
                      <a:r>
                        <a:rPr lang="en" sz="1300">
                          <a:solidFill>
                            <a:schemeClr val="dk1"/>
                          </a:solidFill>
                          <a:latin typeface="Inter"/>
                          <a:ea typeface="Inter"/>
                          <a:cs typeface="Inter"/>
                          <a:sym typeface="Inter"/>
                        </a:rPr>
                        <a:t>About one and a half million years ago, we see that the early humans were able to make really large flakes, and to take those flakes and to strike them all the way around creating a sharp edge all the way around. This was a really handy tool to carry around with you for a lot of different purposes. This is the oldest known hand axe, and hand axes were around for yet another million years. Things change pretty slowly. Well, what we see then, beginning about a half million years ago, is that the stone hand axes became smaller, and they became more and more refined, to the point where they became almost really pieces of art, really beautiful craftsmanship. Then technology kept getting smaller as you see these fine blades. Then even the innovation of arrowheads. Arrowheads were great, of course, for killing fast and dangerous prey. The history of technology has been pretty much the same ever since, going from big and clunky to really small and refined. We then see over the next 100,000 years up to the present, innovation really picks up. We have the origin of say bone harpoons, which were used for fishing, and also objects where we see symbolic markings for the first time on the bones, on antlers, and on many different kinds of objects. Indicating that early humans were beginning to live in a symbolic world where they used language to communicate with one another. We even have artifacts like this. This is one of the oldest known artists' palettes. Humans of our species put pigment over this flat surface, and they used that pigment, and sometimes put it in their mouth to make paint or mixed it with water, and they put art onto cave walls. These fantastic painted caves that we know from Europe, from Africa, from Asia, and Australia, and eventually all around the world, and that represents the origin of art. What we have then here is not only change in physical form, brain size and the size of the face, but also change in behavior, and that's evolution.</a:t>
                      </a:r>
                      <a:endParaRPr sz="1000">
                        <a:solidFill>
                          <a:schemeClr val="dk1"/>
                        </a:solidFill>
                        <a:latin typeface="Inter"/>
                        <a:ea typeface="Inter"/>
                        <a:cs typeface="Inter"/>
                        <a:sym typeface="Inter"/>
                      </a:endParaRPr>
                    </a:p>
                  </a:txBody>
                  <a:tcPr marT="91425" marB="91425" marR="91425" marL="121450"/>
                </a:tc>
              </a:tr>
            </a:tbl>
          </a:graphicData>
        </a:graphic>
      </p:graphicFrame>
      <p:sp>
        <p:nvSpPr>
          <p:cNvPr id="103" name="Google Shape;103;p17"/>
          <p:cNvSpPr txBox="1"/>
          <p:nvPr/>
        </p:nvSpPr>
        <p:spPr>
          <a:xfrm>
            <a:off x="0" y="0"/>
            <a:ext cx="77724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200"/>
              <a:buFont typeface="Arial"/>
              <a:buNone/>
            </a:pPr>
            <a:r>
              <a:rPr lang="en" sz="1900">
                <a:solidFill>
                  <a:schemeClr val="dk1"/>
                </a:solidFill>
                <a:latin typeface="Halant"/>
                <a:ea typeface="Halant"/>
                <a:cs typeface="Halant"/>
                <a:sym typeface="Halant"/>
              </a:rPr>
              <a:t>Human Origins: Evidence of Human Evolution (Exemplar)</a:t>
            </a:r>
            <a:endParaRPr sz="1900">
              <a:solidFill>
                <a:schemeClr val="dk1"/>
              </a:solidFill>
              <a:latin typeface="Halant"/>
              <a:ea typeface="Halant"/>
              <a:cs typeface="Halant"/>
              <a:sym typeface="Halant"/>
            </a:endParaRPr>
          </a:p>
        </p:txBody>
      </p:sp>
      <p:sp>
        <p:nvSpPr>
          <p:cNvPr id="104" name="Google Shape;104;p17"/>
          <p:cNvSpPr txBox="1"/>
          <p:nvPr/>
        </p:nvSpPr>
        <p:spPr>
          <a:xfrm>
            <a:off x="349650" y="6045228"/>
            <a:ext cx="7073100" cy="33030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None/>
            </a:pPr>
            <a:r>
              <a:rPr b="1" lang="en" sz="1300">
                <a:solidFill>
                  <a:schemeClr val="dk1"/>
                </a:solidFill>
                <a:latin typeface="Halant"/>
                <a:ea typeface="Halant"/>
                <a:cs typeface="Halant"/>
                <a:sym typeface="Halant"/>
              </a:rPr>
              <a:t>Questions:</a:t>
            </a:r>
            <a:endParaRPr b="1" sz="1300">
              <a:solidFill>
                <a:schemeClr val="dk1"/>
              </a:solidFill>
              <a:latin typeface="Halant"/>
              <a:ea typeface="Halant"/>
              <a:cs typeface="Halant"/>
              <a:sym typeface="Halant"/>
            </a:endParaRPr>
          </a:p>
          <a:p>
            <a:pPr indent="0" lvl="0" marL="0" rtl="0" algn="l">
              <a:spcBef>
                <a:spcPts val="0"/>
              </a:spcBef>
              <a:spcAft>
                <a:spcPts val="0"/>
              </a:spcAft>
              <a:buNone/>
            </a:pPr>
            <a:r>
              <a:rPr lang="en" sz="1300">
                <a:solidFill>
                  <a:schemeClr val="dk1"/>
                </a:solidFill>
                <a:latin typeface="Inter"/>
                <a:ea typeface="Inter"/>
                <a:cs typeface="Inter"/>
                <a:sym typeface="Inter"/>
              </a:rPr>
              <a:t>3.	How did early tools change over time, and what do these changes tell us about</a:t>
            </a:r>
            <a:endParaRPr sz="1300">
              <a:solidFill>
                <a:schemeClr val="dk1"/>
              </a:solidFill>
              <a:latin typeface="Inter"/>
              <a:ea typeface="Inter"/>
              <a:cs typeface="Inter"/>
              <a:sym typeface="Inter"/>
            </a:endParaRPr>
          </a:p>
          <a:p>
            <a:pPr indent="457200" lvl="0" marL="0" rtl="0" algn="l">
              <a:spcBef>
                <a:spcPts val="0"/>
              </a:spcBef>
              <a:spcAft>
                <a:spcPts val="0"/>
              </a:spcAft>
              <a:buNone/>
            </a:pPr>
            <a:r>
              <a:rPr lang="en" sz="1300">
                <a:solidFill>
                  <a:schemeClr val="dk1"/>
                </a:solidFill>
                <a:latin typeface="Inter"/>
                <a:ea typeface="Inter"/>
                <a:cs typeface="Inter"/>
                <a:sym typeface="Inter"/>
              </a:rPr>
              <a:t>how early humans were thinking and living?</a:t>
            </a:r>
            <a:endParaRPr sz="1300">
              <a:solidFill>
                <a:schemeClr val="dk1"/>
              </a:solidFill>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rPr b="1" lang="en" sz="1300">
                <a:solidFill>
                  <a:srgbClr val="E95C3D"/>
                </a:solidFill>
                <a:latin typeface="Inter"/>
                <a:ea typeface="Inter"/>
                <a:cs typeface="Inter"/>
                <a:sym typeface="Inter"/>
              </a:rPr>
              <a:t>Early tools evolved from large, simple hand axes to smaller, more refined blades and arrowheads, reflecting increasing craftsmanship and specialization. This progression indicates growing cognitive abilities, problem-solving skills, and adaptability to diverse hunting and survival needs.</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t/>
            </a:r>
            <a:endParaRPr sz="1300">
              <a:solidFill>
                <a:schemeClr val="dk1"/>
              </a:solidFill>
              <a:latin typeface="Inter"/>
              <a:ea typeface="Inter"/>
              <a:cs typeface="Inter"/>
              <a:sym typeface="Inter"/>
            </a:endParaRPr>
          </a:p>
          <a:p>
            <a:pPr indent="0" lvl="0" marL="0" rtl="0" algn="l">
              <a:spcBef>
                <a:spcPts val="0"/>
              </a:spcBef>
              <a:spcAft>
                <a:spcPts val="0"/>
              </a:spcAft>
              <a:buNone/>
            </a:pPr>
            <a:r>
              <a:rPr lang="en" sz="1300">
                <a:solidFill>
                  <a:schemeClr val="dk1"/>
                </a:solidFill>
                <a:latin typeface="Inter"/>
                <a:ea typeface="Inter"/>
                <a:cs typeface="Inter"/>
                <a:sym typeface="Inter"/>
              </a:rPr>
              <a:t>4.	What does early artwork—like cave paintings and decorated objects—tell us </a:t>
            </a:r>
            <a:endParaRPr sz="1300">
              <a:solidFill>
                <a:schemeClr val="dk1"/>
              </a:solidFill>
              <a:latin typeface="Inter"/>
              <a:ea typeface="Inter"/>
              <a:cs typeface="Inter"/>
              <a:sym typeface="Inter"/>
            </a:endParaRPr>
          </a:p>
          <a:p>
            <a:pPr indent="457200" lvl="0" marL="0" rtl="0" algn="l">
              <a:spcBef>
                <a:spcPts val="0"/>
              </a:spcBef>
              <a:spcAft>
                <a:spcPts val="0"/>
              </a:spcAft>
              <a:buNone/>
            </a:pPr>
            <a:r>
              <a:rPr lang="en" sz="1300">
                <a:solidFill>
                  <a:schemeClr val="dk1"/>
                </a:solidFill>
                <a:latin typeface="Inter"/>
                <a:ea typeface="Inter"/>
                <a:cs typeface="Inter"/>
                <a:sym typeface="Inter"/>
              </a:rPr>
              <a:t>about how human communication and creativity evolved?</a:t>
            </a:r>
            <a:endParaRPr sz="1300">
              <a:solidFill>
                <a:schemeClr val="dk1"/>
              </a:solidFill>
              <a:latin typeface="Inter"/>
              <a:ea typeface="Inter"/>
              <a:cs typeface="Inter"/>
              <a:sym typeface="Inter"/>
            </a:endParaRPr>
          </a:p>
          <a:p>
            <a:pPr indent="0" lvl="0" marL="457200" rtl="0" algn="l">
              <a:spcBef>
                <a:spcPts val="0"/>
              </a:spcBef>
              <a:spcAft>
                <a:spcPts val="0"/>
              </a:spcAft>
              <a:buNone/>
            </a:pPr>
            <a:r>
              <a:rPr b="1" lang="en" sz="1300">
                <a:solidFill>
                  <a:srgbClr val="E95C3D"/>
                </a:solidFill>
                <a:latin typeface="Inter"/>
                <a:ea typeface="Inter"/>
                <a:cs typeface="Inter"/>
                <a:sym typeface="Inter"/>
              </a:rPr>
              <a:t>Early artwork, such as cave paintings and decorated objects, shows that humans began to think symbolically and express ideas visually. This suggests the development of complex communication, shared culture, and abstract thinking in early human societies.</a:t>
            </a:r>
            <a:endParaRPr sz="1300">
              <a:solidFill>
                <a:schemeClr val="dk1"/>
              </a:solidFill>
              <a:latin typeface="Inter"/>
              <a:ea typeface="Inter"/>
              <a:cs typeface="Inter"/>
              <a:sym typeface="Inter"/>
            </a:endParaRPr>
          </a:p>
          <a:p>
            <a:pPr indent="0" lvl="0" marL="0" rtl="0" algn="l">
              <a:spcBef>
                <a:spcPts val="0"/>
              </a:spcBef>
              <a:spcAft>
                <a:spcPts val="0"/>
              </a:spcAft>
              <a:buNone/>
            </a:pPr>
            <a:r>
              <a:rPr b="1" lang="en" sz="1300">
                <a:solidFill>
                  <a:schemeClr val="dk1"/>
                </a:solidFill>
                <a:highlight>
                  <a:schemeClr val="accent4"/>
                </a:highlight>
                <a:latin typeface="Inter"/>
                <a:ea typeface="Inter"/>
                <a:cs typeface="Inter"/>
                <a:sym typeface="Inter"/>
              </a:rPr>
              <a:t>	</a:t>
            </a:r>
            <a:endParaRPr sz="1300">
              <a:solidFill>
                <a:schemeClr val="dk1"/>
              </a:solidFill>
              <a:highlight>
                <a:schemeClr val="accent4"/>
              </a:highlight>
              <a:latin typeface="Inter"/>
              <a:ea typeface="Inter"/>
              <a:cs typeface="Inter"/>
              <a:sym typeface="Inte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08" name="Shape 108"/>
        <p:cNvGrpSpPr/>
        <p:nvPr/>
      </p:nvGrpSpPr>
      <p:grpSpPr>
        <a:xfrm>
          <a:off x="0" y="0"/>
          <a:ext cx="0" cy="0"/>
          <a:chOff x="0" y="0"/>
          <a:chExt cx="0" cy="0"/>
        </a:xfrm>
      </p:grpSpPr>
      <p:sp>
        <p:nvSpPr>
          <p:cNvPr id="109" name="Google Shape;109;p18"/>
          <p:cNvSpPr txBox="1"/>
          <p:nvPr/>
        </p:nvSpPr>
        <p:spPr>
          <a:xfrm>
            <a:off x="50" y="-9800"/>
            <a:ext cx="7772400" cy="7344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rPr lang="en" sz="1500">
                <a:solidFill>
                  <a:schemeClr val="dk1"/>
                </a:solidFill>
                <a:latin typeface="Halant"/>
                <a:ea typeface="Halant"/>
                <a:cs typeface="Halant"/>
                <a:sym typeface="Halant"/>
              </a:rPr>
              <a:t>Evaluating Evidence</a:t>
            </a:r>
            <a:endParaRPr sz="1500">
              <a:solidFill>
                <a:schemeClr val="dk1"/>
              </a:solidFill>
              <a:latin typeface="Halant"/>
              <a:ea typeface="Halant"/>
              <a:cs typeface="Halant"/>
              <a:sym typeface="Halant"/>
            </a:endParaRPr>
          </a:p>
          <a:p>
            <a:pPr indent="0" lvl="0" marL="0" rtl="0" algn="ctr">
              <a:spcBef>
                <a:spcPts val="0"/>
              </a:spcBef>
              <a:spcAft>
                <a:spcPts val="0"/>
              </a:spcAft>
              <a:buNone/>
            </a:pPr>
            <a:r>
              <a:rPr lang="en" sz="1800">
                <a:solidFill>
                  <a:schemeClr val="dk1"/>
                </a:solidFill>
                <a:latin typeface="Plus Jakarta Sans"/>
                <a:ea typeface="Plus Jakarta Sans"/>
                <a:cs typeface="Plus Jakarta Sans"/>
                <a:sym typeface="Plus Jakarta Sans"/>
              </a:rPr>
              <a:t>Fossil Evidence Chart</a:t>
            </a:r>
            <a:endParaRPr sz="1800">
              <a:solidFill>
                <a:schemeClr val="dk1"/>
              </a:solidFill>
              <a:latin typeface="Plus Jakarta Sans"/>
              <a:ea typeface="Plus Jakarta Sans"/>
              <a:cs typeface="Plus Jakarta Sans"/>
              <a:sym typeface="Plus Jakarta Sans"/>
            </a:endParaRPr>
          </a:p>
        </p:txBody>
      </p:sp>
      <p:sp>
        <p:nvSpPr>
          <p:cNvPr id="110" name="Google Shape;110;p18"/>
          <p:cNvSpPr txBox="1"/>
          <p:nvPr/>
        </p:nvSpPr>
        <p:spPr>
          <a:xfrm>
            <a:off x="5542403" y="9662349"/>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pic>
        <p:nvPicPr>
          <p:cNvPr id="111" name="Google Shape;111;p18"/>
          <p:cNvPicPr preferRelativeResize="0"/>
          <p:nvPr/>
        </p:nvPicPr>
        <p:blipFill>
          <a:blip r:embed="rId3">
            <a:alphaModFix/>
          </a:blip>
          <a:stretch>
            <a:fillRect/>
          </a:stretch>
        </p:blipFill>
        <p:spPr>
          <a:xfrm>
            <a:off x="402969" y="9712396"/>
            <a:ext cx="257457" cy="257457"/>
          </a:xfrm>
          <a:prstGeom prst="rect">
            <a:avLst/>
          </a:prstGeom>
          <a:noFill/>
          <a:ln>
            <a:noFill/>
          </a:ln>
        </p:spPr>
      </p:pic>
      <p:sp>
        <p:nvSpPr>
          <p:cNvPr id="112" name="Google Shape;112;p18"/>
          <p:cNvSpPr txBox="1"/>
          <p:nvPr/>
        </p:nvSpPr>
        <p:spPr>
          <a:xfrm>
            <a:off x="2974925" y="9662349"/>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13" name="Google Shape;113;p18"/>
          <p:cNvPicPr preferRelativeResize="0"/>
          <p:nvPr/>
        </p:nvPicPr>
        <p:blipFill>
          <a:blip r:embed="rId4">
            <a:alphaModFix/>
          </a:blip>
          <a:stretch>
            <a:fillRect/>
          </a:stretch>
        </p:blipFill>
        <p:spPr>
          <a:xfrm>
            <a:off x="290897" y="163672"/>
            <a:ext cx="630865" cy="261602"/>
          </a:xfrm>
          <a:prstGeom prst="rect">
            <a:avLst/>
          </a:prstGeom>
          <a:noFill/>
          <a:ln>
            <a:noFill/>
          </a:ln>
        </p:spPr>
      </p:pic>
      <p:sp>
        <p:nvSpPr>
          <p:cNvPr id="114" name="Google Shape;114;p18"/>
          <p:cNvSpPr txBox="1"/>
          <p:nvPr/>
        </p:nvSpPr>
        <p:spPr>
          <a:xfrm>
            <a:off x="396600" y="884875"/>
            <a:ext cx="6979200" cy="5541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Directions: </a:t>
            </a:r>
            <a:r>
              <a:rPr lang="en" sz="1200">
                <a:solidFill>
                  <a:schemeClr val="dk1"/>
                </a:solidFill>
                <a:latin typeface="Inter"/>
                <a:ea typeface="Inter"/>
                <a:cs typeface="Inter"/>
                <a:sym typeface="Inter"/>
              </a:rPr>
              <a:t>Work with your group to read each Fossil Profile Card. As a team, fill out the Fossil Evidence Chart with the information from your card.</a:t>
            </a:r>
            <a:endParaRPr sz="1200">
              <a:solidFill>
                <a:schemeClr val="dk1"/>
              </a:solidFill>
              <a:latin typeface="Inter"/>
              <a:ea typeface="Inter"/>
              <a:cs typeface="Inter"/>
              <a:sym typeface="Inter"/>
            </a:endParaRPr>
          </a:p>
        </p:txBody>
      </p:sp>
      <p:graphicFrame>
        <p:nvGraphicFramePr>
          <p:cNvPr id="115" name="Google Shape;115;p18"/>
          <p:cNvGraphicFramePr/>
          <p:nvPr/>
        </p:nvGraphicFramePr>
        <p:xfrm>
          <a:off x="405275" y="1467138"/>
          <a:ext cx="3000000" cy="3000000"/>
        </p:xfrm>
        <a:graphic>
          <a:graphicData uri="http://schemas.openxmlformats.org/drawingml/2006/table">
            <a:tbl>
              <a:tblPr>
                <a:noFill/>
                <a:tableStyleId>{C61178E9-D50A-4BC0-9C76-412F19AD2BEA}</a:tableStyleId>
              </a:tblPr>
              <a:tblGrid>
                <a:gridCol w="1485975"/>
                <a:gridCol w="2146425"/>
                <a:gridCol w="3346800"/>
              </a:tblGrid>
              <a:tr h="673800">
                <a:tc>
                  <a:txBody>
                    <a:bodyPr/>
                    <a:lstStyle/>
                    <a:p>
                      <a:pPr indent="0" lvl="0" marL="0" rtl="0" algn="ctr">
                        <a:spcBef>
                          <a:spcPts val="0"/>
                        </a:spcBef>
                        <a:spcAft>
                          <a:spcPts val="0"/>
                        </a:spcAft>
                        <a:buNone/>
                      </a:pPr>
                      <a:r>
                        <a:rPr b="1" lang="en" sz="1200">
                          <a:latin typeface="Inter"/>
                          <a:ea typeface="Inter"/>
                          <a:cs typeface="Inter"/>
                          <a:sym typeface="Inter"/>
                        </a:rPr>
                        <a:t>Species</a:t>
                      </a:r>
                      <a:endParaRPr b="1"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latin typeface="Inter"/>
                          <a:ea typeface="Inter"/>
                          <a:cs typeface="Inter"/>
                          <a:sym typeface="Inter"/>
                        </a:rPr>
                        <a:t>Observation Notes</a:t>
                      </a:r>
                      <a:endParaRPr b="1" sz="1200">
                        <a:latin typeface="Inter"/>
                        <a:ea typeface="Inter"/>
                        <a:cs typeface="Inter"/>
                        <a:sym typeface="Inter"/>
                      </a:endParaRPr>
                    </a:p>
                    <a:p>
                      <a:pPr indent="0" lvl="0" marL="0" rtl="0" algn="ctr">
                        <a:spcBef>
                          <a:spcPts val="0"/>
                        </a:spcBef>
                        <a:spcAft>
                          <a:spcPts val="0"/>
                        </a:spcAft>
                        <a:buNone/>
                      </a:pPr>
                      <a:r>
                        <a:rPr i="1" lang="en" sz="1200">
                          <a:latin typeface="Inter"/>
                          <a:ea typeface="Inter"/>
                          <a:cs typeface="Inter"/>
                          <a:sym typeface="Inter"/>
                        </a:rPr>
                        <a:t>(List at least 2 notices based on the images)</a:t>
                      </a:r>
                      <a:endParaRPr i="1" sz="12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200">
                          <a:latin typeface="Inter"/>
                          <a:ea typeface="Inter"/>
                          <a:cs typeface="Inter"/>
                          <a:sym typeface="Inter"/>
                        </a:rPr>
                        <a:t>Based on the information in the profile card, what does this fossil reveal about human evolution?</a:t>
                      </a:r>
                      <a:endParaRPr i="1" sz="1200">
                        <a:latin typeface="Inter"/>
                        <a:ea typeface="Inter"/>
                        <a:cs typeface="Inter"/>
                        <a:sym typeface="Inter"/>
                      </a:endParaRPr>
                    </a:p>
                  </a:txBody>
                  <a:tcPr marT="91425" marB="91425" marR="91425" marL="91425"/>
                </a:tc>
              </a:tr>
              <a:tr h="1800925">
                <a:tc>
                  <a:txBody>
                    <a:bodyPr/>
                    <a:lstStyle/>
                    <a:p>
                      <a:pPr indent="0" lvl="0" marL="0" rtl="0" algn="l">
                        <a:spcBef>
                          <a:spcPts val="0"/>
                        </a:spcBef>
                        <a:spcAft>
                          <a:spcPts val="0"/>
                        </a:spcAft>
                        <a:buNone/>
                      </a:pPr>
                      <a:r>
                        <a:rPr lang="en" sz="1200">
                          <a:latin typeface="Inter"/>
                          <a:ea typeface="Inter"/>
                          <a:cs typeface="Inter"/>
                          <a:sym typeface="Inter"/>
                        </a:rPr>
                        <a:t>Sahelanthropus tchadensis</a:t>
                      </a:r>
                      <a:endParaRPr sz="1200">
                        <a:latin typeface="Inter"/>
                        <a:ea typeface="Inter"/>
                        <a:cs typeface="Inter"/>
                        <a:sym typeface="Inter"/>
                      </a:endParaRPr>
                    </a:p>
                  </a:txBody>
                  <a:tcPr marT="91425" marB="91425" marR="91425" marL="91425"/>
                </a:tc>
                <a:tc>
                  <a:txBody>
                    <a:bodyPr/>
                    <a:lstStyle/>
                    <a:p>
                      <a:pPr indent="-304800" lvl="0" marL="457200" rtl="0" algn="l">
                        <a:spcBef>
                          <a:spcPts val="0"/>
                        </a:spcBef>
                        <a:spcAft>
                          <a:spcPts val="0"/>
                        </a:spcAft>
                        <a:buClr>
                          <a:srgbClr val="E95C3D"/>
                        </a:buClr>
                        <a:buSzPts val="1200"/>
                        <a:buFont typeface="Inter"/>
                        <a:buChar char="●"/>
                      </a:pPr>
                      <a:r>
                        <a:rPr b="1" lang="en" sz="1200">
                          <a:solidFill>
                            <a:srgbClr val="E95C3D"/>
                          </a:solidFill>
                          <a:latin typeface="Inter"/>
                          <a:ea typeface="Inter"/>
                          <a:cs typeface="Inter"/>
                          <a:sym typeface="Inter"/>
                        </a:rPr>
                        <a:t>Mostly ape-like features</a:t>
                      </a:r>
                      <a:endParaRPr b="1" sz="1200">
                        <a:solidFill>
                          <a:srgbClr val="E95C3D"/>
                        </a:solidFill>
                        <a:latin typeface="Inter"/>
                        <a:ea typeface="Inter"/>
                        <a:cs typeface="Inter"/>
                        <a:sym typeface="Inter"/>
                      </a:endParaRPr>
                    </a:p>
                    <a:p>
                      <a:pPr indent="-304800" lvl="0" marL="457200" rtl="0" algn="l">
                        <a:spcBef>
                          <a:spcPts val="0"/>
                        </a:spcBef>
                        <a:spcAft>
                          <a:spcPts val="0"/>
                        </a:spcAft>
                        <a:buClr>
                          <a:srgbClr val="E95C3D"/>
                        </a:buClr>
                        <a:buSzPts val="1200"/>
                        <a:buFont typeface="Inter"/>
                        <a:buChar char="●"/>
                      </a:pPr>
                      <a:r>
                        <a:rPr b="1" lang="en" sz="1200">
                          <a:solidFill>
                            <a:srgbClr val="E95C3D"/>
                          </a:solidFill>
                          <a:latin typeface="Inter"/>
                          <a:ea typeface="Inter"/>
                          <a:cs typeface="Inter"/>
                          <a:sym typeface="Inter"/>
                        </a:rPr>
                        <a:t>Small skull</a:t>
                      </a:r>
                      <a:endParaRPr b="1" sz="1200">
                        <a:solidFill>
                          <a:srgbClr val="E95C3D"/>
                        </a:solidFill>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200">
                          <a:solidFill>
                            <a:srgbClr val="E95C3D"/>
                          </a:solidFill>
                          <a:latin typeface="Inter"/>
                          <a:ea typeface="Inter"/>
                          <a:cs typeface="Inter"/>
                          <a:sym typeface="Inter"/>
                        </a:rPr>
                        <a:t>The fossil of Sahelanthropus tchadensis shows that some human-like traits, like walking on two legs and smaller canine teeth, started to develop very early in our evolution. This means that walking upright might have been important for surviving in different environments, even before our brains got bigger.</a:t>
                      </a:r>
                      <a:endParaRPr b="1" sz="1200">
                        <a:solidFill>
                          <a:srgbClr val="E95C3D"/>
                        </a:solidFill>
                        <a:latin typeface="Inter"/>
                        <a:ea typeface="Inter"/>
                        <a:cs typeface="Inter"/>
                        <a:sym typeface="Inter"/>
                      </a:endParaRPr>
                    </a:p>
                  </a:txBody>
                  <a:tcPr marT="91425" marB="91425" marR="91425" marL="91425"/>
                </a:tc>
              </a:tr>
              <a:tr h="1800925">
                <a:tc>
                  <a:txBody>
                    <a:bodyPr/>
                    <a:lstStyle/>
                    <a:p>
                      <a:pPr indent="0" lvl="0" marL="0" rtl="0" algn="l">
                        <a:spcBef>
                          <a:spcPts val="0"/>
                        </a:spcBef>
                        <a:spcAft>
                          <a:spcPts val="0"/>
                        </a:spcAft>
                        <a:buNone/>
                      </a:pPr>
                      <a:r>
                        <a:rPr lang="en" sz="1200">
                          <a:latin typeface="Inter"/>
                          <a:ea typeface="Inter"/>
                          <a:cs typeface="Inter"/>
                          <a:sym typeface="Inter"/>
                        </a:rPr>
                        <a:t>Australopithecus afarensis</a:t>
                      </a:r>
                      <a:endParaRPr sz="1200">
                        <a:latin typeface="Inter"/>
                        <a:ea typeface="Inter"/>
                        <a:cs typeface="Inter"/>
                        <a:sym typeface="Inter"/>
                      </a:endParaRPr>
                    </a:p>
                  </a:txBody>
                  <a:tcPr marT="91425" marB="91425" marR="91425" marL="91425"/>
                </a:tc>
                <a:tc>
                  <a:txBody>
                    <a:bodyPr/>
                    <a:lstStyle/>
                    <a:p>
                      <a:pPr indent="-304800" lvl="0" marL="457200" rtl="0" algn="l">
                        <a:spcBef>
                          <a:spcPts val="0"/>
                        </a:spcBef>
                        <a:spcAft>
                          <a:spcPts val="0"/>
                        </a:spcAft>
                        <a:buClr>
                          <a:srgbClr val="E95C3D"/>
                        </a:buClr>
                        <a:buSzPts val="1200"/>
                        <a:buFont typeface="Inter"/>
                        <a:buChar char="●"/>
                      </a:pPr>
                      <a:r>
                        <a:rPr b="1" lang="en" sz="1200">
                          <a:solidFill>
                            <a:srgbClr val="E95C3D"/>
                          </a:solidFill>
                          <a:latin typeface="Inter"/>
                          <a:ea typeface="Inter"/>
                          <a:cs typeface="Inter"/>
                          <a:sym typeface="Inter"/>
                        </a:rPr>
                        <a:t>Ape-like features</a:t>
                      </a:r>
                      <a:endParaRPr b="1" sz="1200">
                        <a:solidFill>
                          <a:srgbClr val="E95C3D"/>
                        </a:solidFill>
                        <a:latin typeface="Inter"/>
                        <a:ea typeface="Inter"/>
                        <a:cs typeface="Inter"/>
                        <a:sym typeface="Inter"/>
                      </a:endParaRPr>
                    </a:p>
                    <a:p>
                      <a:pPr indent="-304800" lvl="0" marL="457200" rtl="0" algn="l">
                        <a:spcBef>
                          <a:spcPts val="0"/>
                        </a:spcBef>
                        <a:spcAft>
                          <a:spcPts val="0"/>
                        </a:spcAft>
                        <a:buClr>
                          <a:srgbClr val="E95C3D"/>
                        </a:buClr>
                        <a:buSzPts val="1200"/>
                        <a:buFont typeface="Inter"/>
                        <a:buChar char="●"/>
                      </a:pPr>
                      <a:r>
                        <a:rPr b="1" lang="en" sz="1200">
                          <a:solidFill>
                            <a:srgbClr val="E95C3D"/>
                          </a:solidFill>
                          <a:latin typeface="Inter"/>
                          <a:ea typeface="Inter"/>
                          <a:cs typeface="Inter"/>
                          <a:sym typeface="Inter"/>
                        </a:rPr>
                        <a:t>Standing upright </a:t>
                      </a:r>
                      <a:endParaRPr b="1" sz="1200">
                        <a:solidFill>
                          <a:srgbClr val="E95C3D"/>
                        </a:solidFill>
                        <a:latin typeface="Inter"/>
                        <a:ea typeface="Inter"/>
                        <a:cs typeface="Inter"/>
                        <a:sym typeface="Inter"/>
                      </a:endParaRPr>
                    </a:p>
                    <a:p>
                      <a:pPr indent="-304800" lvl="0" marL="457200" rtl="0" algn="l">
                        <a:spcBef>
                          <a:spcPts val="0"/>
                        </a:spcBef>
                        <a:spcAft>
                          <a:spcPts val="0"/>
                        </a:spcAft>
                        <a:buClr>
                          <a:srgbClr val="E95C3D"/>
                        </a:buClr>
                        <a:buSzPts val="1200"/>
                        <a:buFont typeface="Inter"/>
                        <a:buChar char="●"/>
                      </a:pPr>
                      <a:r>
                        <a:rPr b="1" lang="en" sz="1200">
                          <a:solidFill>
                            <a:srgbClr val="E95C3D"/>
                          </a:solidFill>
                          <a:latin typeface="Inter"/>
                          <a:ea typeface="Inter"/>
                          <a:cs typeface="Inter"/>
                          <a:sym typeface="Inter"/>
                        </a:rPr>
                        <a:t>Human-like teeth</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200">
                          <a:solidFill>
                            <a:srgbClr val="E95C3D"/>
                          </a:solidFill>
                          <a:latin typeface="Inter"/>
                          <a:ea typeface="Inter"/>
                          <a:cs typeface="Inter"/>
                          <a:sym typeface="Inter"/>
                        </a:rPr>
                        <a:t>The fossil of Australopithecus afarensis shows that early human ancestors were adapted to both climbing trees and walking upright, which helped them survive in changing environments. It also reveals that they grew up faster than modern humans, leaving less time for learning but still developing important survival skills.</a:t>
                      </a:r>
                      <a:endParaRPr b="1" sz="1200">
                        <a:solidFill>
                          <a:srgbClr val="E95C3D"/>
                        </a:solidFill>
                        <a:latin typeface="Inter"/>
                        <a:ea typeface="Inter"/>
                        <a:cs typeface="Inter"/>
                        <a:sym typeface="Inter"/>
                      </a:endParaRPr>
                    </a:p>
                  </a:txBody>
                  <a:tcPr marT="91425" marB="91425" marR="91425" marL="91425"/>
                </a:tc>
              </a:tr>
              <a:tr h="1800925">
                <a:tc>
                  <a:txBody>
                    <a:bodyPr/>
                    <a:lstStyle/>
                    <a:p>
                      <a:pPr indent="0" lvl="0" marL="0" rtl="0" algn="l">
                        <a:spcBef>
                          <a:spcPts val="0"/>
                        </a:spcBef>
                        <a:spcAft>
                          <a:spcPts val="0"/>
                        </a:spcAft>
                        <a:buNone/>
                      </a:pPr>
                      <a:r>
                        <a:rPr lang="en" sz="1200">
                          <a:latin typeface="Inter"/>
                          <a:ea typeface="Inter"/>
                          <a:cs typeface="Inter"/>
                          <a:sym typeface="Inter"/>
                        </a:rPr>
                        <a:t>Homo habilis</a:t>
                      </a:r>
                      <a:endParaRPr sz="1200">
                        <a:latin typeface="Inter"/>
                        <a:ea typeface="Inter"/>
                        <a:cs typeface="Inter"/>
                        <a:sym typeface="Inter"/>
                      </a:endParaRPr>
                    </a:p>
                  </a:txBody>
                  <a:tcPr marT="91425" marB="91425" marR="91425" marL="91425"/>
                </a:tc>
                <a:tc>
                  <a:txBody>
                    <a:bodyPr/>
                    <a:lstStyle/>
                    <a:p>
                      <a:pPr indent="-304800" lvl="0" marL="457200" rtl="0" algn="l">
                        <a:spcBef>
                          <a:spcPts val="0"/>
                        </a:spcBef>
                        <a:spcAft>
                          <a:spcPts val="0"/>
                        </a:spcAft>
                        <a:buClr>
                          <a:srgbClr val="E95C3D"/>
                        </a:buClr>
                        <a:buSzPts val="1200"/>
                        <a:buFont typeface="Inter"/>
                        <a:buChar char="●"/>
                      </a:pPr>
                      <a:r>
                        <a:rPr b="1" lang="en" sz="1200">
                          <a:solidFill>
                            <a:srgbClr val="E95C3D"/>
                          </a:solidFill>
                          <a:latin typeface="Inter"/>
                          <a:ea typeface="Inter"/>
                          <a:cs typeface="Inter"/>
                          <a:sym typeface="Inter"/>
                        </a:rPr>
                        <a:t>Larger brain</a:t>
                      </a:r>
                      <a:endParaRPr b="1" sz="1200">
                        <a:solidFill>
                          <a:srgbClr val="E95C3D"/>
                        </a:solidFill>
                        <a:latin typeface="Inter"/>
                        <a:ea typeface="Inter"/>
                        <a:cs typeface="Inter"/>
                        <a:sym typeface="Inter"/>
                      </a:endParaRPr>
                    </a:p>
                    <a:p>
                      <a:pPr indent="-304800" lvl="0" marL="457200" rtl="0" algn="l">
                        <a:spcBef>
                          <a:spcPts val="0"/>
                        </a:spcBef>
                        <a:spcAft>
                          <a:spcPts val="0"/>
                        </a:spcAft>
                        <a:buClr>
                          <a:srgbClr val="E95C3D"/>
                        </a:buClr>
                        <a:buSzPts val="1200"/>
                        <a:buFont typeface="Inter"/>
                        <a:buChar char="●"/>
                      </a:pPr>
                      <a:r>
                        <a:rPr b="1" lang="en" sz="1200">
                          <a:solidFill>
                            <a:srgbClr val="E95C3D"/>
                          </a:solidFill>
                          <a:latin typeface="Inter"/>
                          <a:ea typeface="Inter"/>
                          <a:cs typeface="Inter"/>
                          <a:sym typeface="Inter"/>
                        </a:rPr>
                        <a:t>More human like features</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200">
                          <a:solidFill>
                            <a:srgbClr val="E95C3D"/>
                          </a:solidFill>
                          <a:latin typeface="Inter"/>
                          <a:ea typeface="Inter"/>
                          <a:cs typeface="Inter"/>
                          <a:sym typeface="Inter"/>
                        </a:rPr>
                        <a:t>The fossil of Homo habilis shows the development of larger brains and smaller faces compared to earlier species, along with the ability to make and use stone tools. This suggests early humans were becoming more skilled at using tools for survival and had a more flexible diet that allowed them to adapt to different environments.</a:t>
                      </a:r>
                      <a:endParaRPr b="1" sz="1200">
                        <a:solidFill>
                          <a:srgbClr val="E95C3D"/>
                        </a:solidFill>
                        <a:latin typeface="Inter"/>
                        <a:ea typeface="Inter"/>
                        <a:cs typeface="Inter"/>
                        <a:sym typeface="Inter"/>
                      </a:endParaRPr>
                    </a:p>
                  </a:txBody>
                  <a:tcPr marT="91425" marB="91425" marR="91425" marL="91425"/>
                </a:tc>
              </a:tr>
              <a:tr h="1800925">
                <a:tc>
                  <a:txBody>
                    <a:bodyPr/>
                    <a:lstStyle/>
                    <a:p>
                      <a:pPr indent="0" lvl="0" marL="0" rtl="0" algn="l">
                        <a:spcBef>
                          <a:spcPts val="0"/>
                        </a:spcBef>
                        <a:spcAft>
                          <a:spcPts val="0"/>
                        </a:spcAft>
                        <a:buNone/>
                      </a:pPr>
                      <a:r>
                        <a:rPr lang="en" sz="1200">
                          <a:latin typeface="Inter"/>
                          <a:ea typeface="Inter"/>
                          <a:cs typeface="Inter"/>
                          <a:sym typeface="Inter"/>
                        </a:rPr>
                        <a:t>Homo neanderthalensis</a:t>
                      </a:r>
                      <a:endParaRPr sz="1200">
                        <a:latin typeface="Inter"/>
                        <a:ea typeface="Inter"/>
                        <a:cs typeface="Inter"/>
                        <a:sym typeface="Inter"/>
                      </a:endParaRPr>
                    </a:p>
                  </a:txBody>
                  <a:tcPr marT="91425" marB="91425" marR="91425" marL="91425"/>
                </a:tc>
                <a:tc>
                  <a:txBody>
                    <a:bodyPr/>
                    <a:lstStyle/>
                    <a:p>
                      <a:pPr indent="-304800" lvl="0" marL="457200" rtl="0" algn="l">
                        <a:spcBef>
                          <a:spcPts val="0"/>
                        </a:spcBef>
                        <a:spcAft>
                          <a:spcPts val="0"/>
                        </a:spcAft>
                        <a:buClr>
                          <a:srgbClr val="E95C3D"/>
                        </a:buClr>
                        <a:buSzPts val="1200"/>
                        <a:buFont typeface="Inter"/>
                        <a:buChar char="●"/>
                      </a:pPr>
                      <a:r>
                        <a:rPr b="1" lang="en" sz="1200">
                          <a:solidFill>
                            <a:srgbClr val="E95C3D"/>
                          </a:solidFill>
                          <a:latin typeface="Inter"/>
                          <a:ea typeface="Inter"/>
                          <a:cs typeface="Inter"/>
                          <a:sym typeface="Inter"/>
                        </a:rPr>
                        <a:t>Mostly human features</a:t>
                      </a:r>
                      <a:endParaRPr b="1" sz="1200">
                        <a:solidFill>
                          <a:srgbClr val="E95C3D"/>
                        </a:solidFill>
                        <a:latin typeface="Inter"/>
                        <a:ea typeface="Inter"/>
                        <a:cs typeface="Inter"/>
                        <a:sym typeface="Inter"/>
                      </a:endParaRPr>
                    </a:p>
                    <a:p>
                      <a:pPr indent="-304800" lvl="0" marL="457200" rtl="0" algn="l">
                        <a:spcBef>
                          <a:spcPts val="0"/>
                        </a:spcBef>
                        <a:spcAft>
                          <a:spcPts val="0"/>
                        </a:spcAft>
                        <a:buClr>
                          <a:srgbClr val="E95C3D"/>
                        </a:buClr>
                        <a:buSzPts val="1200"/>
                        <a:buFont typeface="Inter"/>
                        <a:buChar char="●"/>
                      </a:pPr>
                      <a:r>
                        <a:rPr b="1" lang="en" sz="1200">
                          <a:solidFill>
                            <a:srgbClr val="E95C3D"/>
                          </a:solidFill>
                          <a:latin typeface="Inter"/>
                          <a:ea typeface="Inter"/>
                          <a:cs typeface="Inter"/>
                          <a:sym typeface="Inter"/>
                        </a:rPr>
                        <a:t>Larger body</a:t>
                      </a:r>
                      <a:endParaRPr b="1" sz="1200">
                        <a:solidFill>
                          <a:srgbClr val="E95C3D"/>
                        </a:solidFill>
                        <a:latin typeface="Inter"/>
                        <a:ea typeface="Inter"/>
                        <a:cs typeface="Inter"/>
                        <a:sym typeface="Inter"/>
                      </a:endParaRPr>
                    </a:p>
                    <a:p>
                      <a:pPr indent="-304800" lvl="0" marL="457200" rtl="0" algn="l">
                        <a:spcBef>
                          <a:spcPts val="0"/>
                        </a:spcBef>
                        <a:spcAft>
                          <a:spcPts val="0"/>
                        </a:spcAft>
                        <a:buClr>
                          <a:srgbClr val="E95C3D"/>
                        </a:buClr>
                        <a:buSzPts val="1200"/>
                        <a:buFont typeface="Inter"/>
                        <a:buChar char="●"/>
                      </a:pPr>
                      <a:r>
                        <a:rPr b="1" lang="en" sz="1200">
                          <a:solidFill>
                            <a:srgbClr val="E95C3D"/>
                          </a:solidFill>
                          <a:latin typeface="Inter"/>
                          <a:ea typeface="Inter"/>
                          <a:cs typeface="Inter"/>
                          <a:sym typeface="Inter"/>
                        </a:rPr>
                        <a:t>Larger brain</a:t>
                      </a:r>
                      <a:endParaRPr b="1" sz="1200">
                        <a:solidFill>
                          <a:srgbClr val="E95C3D"/>
                        </a:solidFill>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200">
                          <a:solidFill>
                            <a:srgbClr val="E95C3D"/>
                          </a:solidFill>
                          <a:latin typeface="Inter"/>
                          <a:ea typeface="Inter"/>
                          <a:cs typeface="Inter"/>
                          <a:sym typeface="Inter"/>
                        </a:rPr>
                        <a:t>The fossil evidence of Neanderthals shows that they were highly adapted to cold climates, with large brains, strong bodies, and advanced tool-making skills. Their ability to hunt large animals, control fire, make clothing, and perform symbolic burials suggests complex thinking and social behaviors not seen in earlier humans.</a:t>
                      </a:r>
                      <a:endParaRPr b="1" sz="1200">
                        <a:solidFill>
                          <a:srgbClr val="E95C3D"/>
                        </a:solidFill>
                        <a:latin typeface="Inter"/>
                        <a:ea typeface="Inter"/>
                        <a:cs typeface="Inter"/>
                        <a:sym typeface="Inter"/>
                      </a:endParaRPr>
                    </a:p>
                  </a:txBody>
                  <a:tcPr marT="91425" marB="91425" marR="91425" marL="91425"/>
                </a:tc>
              </a:tr>
            </a:tbl>
          </a:graphicData>
        </a:graphic>
      </p:graphicFrame>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